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5" r:id="rId4"/>
  </p:sldMasterIdLst>
  <p:notesMasterIdLst>
    <p:notesMasterId r:id="rId36"/>
  </p:notesMasterIdLst>
  <p:handoutMasterIdLst>
    <p:handoutMasterId r:id="rId37"/>
  </p:handoutMasterIdLst>
  <p:sldIdLst>
    <p:sldId id="256" r:id="rId5"/>
    <p:sldId id="257" r:id="rId6"/>
    <p:sldId id="258" r:id="rId7"/>
    <p:sldId id="259" r:id="rId8"/>
    <p:sldId id="260" r:id="rId9"/>
    <p:sldId id="261" r:id="rId10"/>
    <p:sldId id="265" r:id="rId11"/>
    <p:sldId id="262" r:id="rId12"/>
    <p:sldId id="266" r:id="rId13"/>
    <p:sldId id="263" r:id="rId14"/>
    <p:sldId id="264"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3" r:id="rId31"/>
    <p:sldId id="284" r:id="rId32"/>
    <p:sldId id="282" r:id="rId33"/>
    <p:sldId id="285" r:id="rId34"/>
    <p:sldId id="28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a:srgbClr val="EDB57A"/>
    <a:srgbClr val="5C9CA6"/>
    <a:srgbClr val="FFFFFF"/>
    <a:srgbClr val="62A381"/>
    <a:srgbClr val="D883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34" autoAdjust="0"/>
  </p:normalViewPr>
  <p:slideViewPr>
    <p:cSldViewPr snapToGrid="0">
      <p:cViewPr>
        <p:scale>
          <a:sx n="80" d="100"/>
          <a:sy n="80" d="100"/>
        </p:scale>
        <p:origin x="739" y="134"/>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37F7A-782D-430C-B7DE-046B665BEF14}" type="datetimeFigureOut">
              <a:rPr lang="en-US" smtClean="0"/>
              <a:t>1/12/2022</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0885D5-D443-4228-8B2C-B9DF9A30D578}" type="slidenum">
              <a:rPr lang="en-US" smtClean="0"/>
              <a:t>‹#›</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CEED-E5F4-4698-B012-83262916D7BD}" type="datetimeFigureOut">
              <a:rPr lang="en-US" noProof="0" smtClean="0"/>
              <a:t>1/12/2022</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2F9AB-3C90-481E-8C34-4F549BF455D7}" type="slidenum">
              <a:rPr lang="en-US" noProof="0" smtClean="0"/>
              <a:t>‹#›</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46534" y="3085765"/>
            <a:ext cx="11298932" cy="3001998"/>
          </a:xfrm>
          <a:prstGeom prst="rect">
            <a:avLst/>
          </a:prstGeom>
          <a:solidFill>
            <a:srgbClr val="5C9CA6"/>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a:lstStyle/>
          <a:p>
            <a:fld id="{73816531-CCD3-4909-A41B-EAB1049BDA8C}" type="datetime1">
              <a:rPr lang="en-US" smtClean="0"/>
              <a:t>1/12/2022</a:t>
            </a:fld>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092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endParaRPr lang="en-US" noProof="0" dirty="0"/>
          </a:p>
        </p:txBody>
      </p:sp>
      <p:sp>
        <p:nvSpPr>
          <p:cNvPr id="6" name="Chart Placeholder 5">
            <a:extLst>
              <a:ext uri="{FF2B5EF4-FFF2-40B4-BE49-F238E27FC236}">
                <a16:creationId xmlns:a16="http://schemas.microsoft.com/office/drawing/2014/main" id="{952FD4CE-1821-4DA6-B8AF-F2E61BC169FA}"/>
              </a:ext>
            </a:extLst>
          </p:cNvPr>
          <p:cNvSpPr>
            <a:spLocks noGrp="1"/>
          </p:cNvSpPr>
          <p:nvPr>
            <p:ph type="chart" sz="quarter" idx="13"/>
          </p:nvPr>
        </p:nvSpPr>
        <p:spPr>
          <a:xfrm>
            <a:off x="441325" y="2001838"/>
            <a:ext cx="11299825" cy="4037012"/>
          </a:xfrm>
        </p:spPr>
        <p:txBody>
          <a:bodyPr/>
          <a:lstStyle/>
          <a:p>
            <a:r>
              <a:rPr lang="en-US"/>
              <a:t>Click icon to add chart</a:t>
            </a:r>
          </a:p>
        </p:txBody>
      </p:sp>
    </p:spTree>
    <p:extLst>
      <p:ext uri="{BB962C8B-B14F-4D97-AF65-F5344CB8AC3E}">
        <p14:creationId xmlns:p14="http://schemas.microsoft.com/office/powerpoint/2010/main" val="295611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9293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14022791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008106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Tree>
    <p:extLst>
      <p:ext uri="{BB962C8B-B14F-4D97-AF65-F5344CB8AC3E}">
        <p14:creationId xmlns:p14="http://schemas.microsoft.com/office/powerpoint/2010/main" val="2686224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278687"/>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278687"/>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445521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481403"/>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481403"/>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Tree>
    <p:extLst>
      <p:ext uri="{BB962C8B-B14F-4D97-AF65-F5344CB8AC3E}">
        <p14:creationId xmlns:p14="http://schemas.microsoft.com/office/powerpoint/2010/main" val="917956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1813707"/>
          </a:xfrm>
          <a:prstGeom prst="rect">
            <a:avLst/>
          </a:prstGeom>
          <a:solidFill>
            <a:srgbClr val="5C9C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a:t>Click icon to add picture</a:t>
            </a:r>
            <a:endParaRPr lang="en-US" noProof="0" dirty="0"/>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Click to edit Master text styles</a:t>
            </a:r>
          </a:p>
        </p:txBody>
      </p:sp>
    </p:spTree>
    <p:extLst>
      <p:ext uri="{BB962C8B-B14F-4D97-AF65-F5344CB8AC3E}">
        <p14:creationId xmlns:p14="http://schemas.microsoft.com/office/powerpoint/2010/main" val="213052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lternate Title">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19868" y="5356067"/>
            <a:ext cx="3625595" cy="1000782"/>
          </a:xfrm>
          <a:solidFill>
            <a:srgbClr val="5C9CA6"/>
          </a:solidFill>
        </p:spPr>
        <p:txBody>
          <a:bodyPr lIns="91440" tIns="0" rIns="91440" bIns="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119869" y="453642"/>
            <a:ext cx="3625595" cy="4826023"/>
          </a:xfrm>
          <a:solidFill>
            <a:srgbClr val="5C9CA6"/>
          </a:solidFill>
        </p:spPr>
        <p:txBody>
          <a:bodyPr tIns="0" bIns="0" anchor="ctr" anchorCtr="0">
            <a:noAutofit/>
          </a:bodyPr>
          <a:lstStyle>
            <a:lvl1pPr algn="ctr">
              <a:defRPr sz="3600" b="0">
                <a:solidFill>
                  <a:srgbClr val="FFFFFF"/>
                </a:solidFill>
              </a:defRPr>
            </a:lvl1pPr>
          </a:lstStyle>
          <a:p>
            <a:r>
              <a:rPr lang="en-US"/>
              <a:t>Click to edit Master title style</a:t>
            </a:r>
            <a:endParaRPr lang="en-US" dirty="0"/>
          </a:p>
        </p:txBody>
      </p:sp>
      <p:sp>
        <p:nvSpPr>
          <p:cNvPr id="5" name="Date Placeholder 4"/>
          <p:cNvSpPr>
            <a:spLocks noGrp="1"/>
          </p:cNvSpPr>
          <p:nvPr>
            <p:ph type="dt" sz="half" idx="10"/>
          </p:nvPr>
        </p:nvSpPr>
        <p:spPr>
          <a:xfrm>
            <a:off x="7605951" y="6423914"/>
            <a:ext cx="2844799" cy="365125"/>
          </a:xfrm>
        </p:spPr>
        <p:txBody>
          <a:bodyPr/>
          <a:lstStyle>
            <a:lvl1pPr>
              <a:defRPr/>
            </a:lvl1pPr>
          </a:lstStyle>
          <a:p>
            <a:fld id="{670A55AC-ADB5-440D-AFFF-99C1406F297F}" type="datetime1">
              <a:rPr lang="en-US" smtClean="0"/>
              <a:t>1/12/2022</a:t>
            </a:fld>
            <a:endParaRPr lang="en-US" dirty="0"/>
          </a:p>
        </p:txBody>
      </p:sp>
      <p:sp>
        <p:nvSpPr>
          <p:cNvPr id="7" name="Slide Number Placeholder 6"/>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pic>
        <p:nvPicPr>
          <p:cNvPr id="9" name="Picture 8" descr="Logo&#10;&#10;Description automatically generated">
            <a:extLst>
              <a:ext uri="{FF2B5EF4-FFF2-40B4-BE49-F238E27FC236}">
                <a16:creationId xmlns:a16="http://schemas.microsoft.com/office/drawing/2014/main" id="{6029D0DA-FBC8-4692-86C5-CB535EBFCD1C}"/>
              </a:ext>
            </a:extLst>
          </p:cNvPr>
          <p:cNvPicPr>
            <a:picLocks noChangeAspect="1"/>
          </p:cNvPicPr>
          <p:nvPr userDrawn="1"/>
        </p:nvPicPr>
        <p:blipFill>
          <a:blip r:embed="rId2"/>
          <a:stretch>
            <a:fillRect/>
          </a:stretch>
        </p:blipFill>
        <p:spPr>
          <a:xfrm>
            <a:off x="1500424" y="1030434"/>
            <a:ext cx="4826024" cy="4826024"/>
          </a:xfrm>
          <a:prstGeom prst="rect">
            <a:avLst/>
          </a:prstGeom>
        </p:spPr>
      </p:pic>
    </p:spTree>
    <p:extLst>
      <p:ext uri="{BB962C8B-B14F-4D97-AF65-F5344CB8AC3E}">
        <p14:creationId xmlns:p14="http://schemas.microsoft.com/office/powerpoint/2010/main" val="16179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D86C-2988-48C1-87AD-8DF5F0649742}"/>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D47959C-9C61-4E63-885D-E510BC9D0CF4}"/>
              </a:ext>
            </a:extLst>
          </p:cNvPr>
          <p:cNvSpPr>
            <a:spLocks noGrp="1"/>
          </p:cNvSpPr>
          <p:nvPr>
            <p:ph type="dt" sz="half" idx="10"/>
          </p:nvPr>
        </p:nvSpPr>
        <p:spPr/>
        <p:txBody>
          <a:bodyPr/>
          <a:lstStyle/>
          <a:p>
            <a:fld id="{0A7F1CA9-BED2-4756-8AEF-E0F68B0488B6}" type="datetime1">
              <a:rPr lang="en-US" smtClean="0"/>
              <a:pPr/>
              <a:t>1/12/2022</a:t>
            </a:fld>
            <a:endParaRPr lang="en-US" dirty="0"/>
          </a:p>
        </p:txBody>
      </p:sp>
      <p:sp>
        <p:nvSpPr>
          <p:cNvPr id="4" name="Slide Number Placeholder 3">
            <a:extLst>
              <a:ext uri="{FF2B5EF4-FFF2-40B4-BE49-F238E27FC236}">
                <a16:creationId xmlns:a16="http://schemas.microsoft.com/office/drawing/2014/main" id="{0194C6DE-8041-4CCE-B0AA-1E3D2E59FAB3}"/>
              </a:ext>
            </a:extLst>
          </p:cNvPr>
          <p:cNvSpPr>
            <a:spLocks noGrp="1"/>
          </p:cNvSpPr>
          <p:nvPr>
            <p:ph type="sldNum" sz="quarter" idx="11"/>
          </p:nvPr>
        </p:nvSpPr>
        <p:spPr/>
        <p:txBody>
          <a:bodyPr/>
          <a:lstStyle/>
          <a:p>
            <a:fld id="{3A98EE3D-8CD1-4C3F-BD1C-C98C9596463C}" type="slidenum">
              <a:rPr lang="en-US" smtClean="0"/>
              <a:pPr/>
              <a:t>‹#›</a:t>
            </a:fld>
            <a:endParaRPr lang="en-US" dirty="0"/>
          </a:p>
        </p:txBody>
      </p:sp>
      <p:sp>
        <p:nvSpPr>
          <p:cNvPr id="7" name="Text Placeholder 6">
            <a:extLst>
              <a:ext uri="{FF2B5EF4-FFF2-40B4-BE49-F238E27FC236}">
                <a16:creationId xmlns:a16="http://schemas.microsoft.com/office/drawing/2014/main" id="{D3AB4DD5-DCC9-4933-BD9A-306F002E3DD1}"/>
              </a:ext>
            </a:extLst>
          </p:cNvPr>
          <p:cNvSpPr>
            <a:spLocks noGrp="1"/>
          </p:cNvSpPr>
          <p:nvPr>
            <p:ph type="body" sz="quarter" idx="12"/>
          </p:nvPr>
        </p:nvSpPr>
        <p:spPr>
          <a:xfrm>
            <a:off x="581025" y="1993900"/>
            <a:ext cx="11029950" cy="396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397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endParaRPr lang="en-US" noProof="0" dirty="0"/>
          </a:p>
        </p:txBody>
      </p:sp>
      <p:sp>
        <p:nvSpPr>
          <p:cNvPr id="4" name="Content Placeholder 3">
            <a:extLst>
              <a:ext uri="{FF2B5EF4-FFF2-40B4-BE49-F238E27FC236}">
                <a16:creationId xmlns:a16="http://schemas.microsoft.com/office/drawing/2014/main" id="{4E01DF8A-D6FB-4B68-A6E6-D62CBB7994D0}"/>
              </a:ext>
            </a:extLst>
          </p:cNvPr>
          <p:cNvSpPr>
            <a:spLocks noGrp="1"/>
          </p:cNvSpPr>
          <p:nvPr>
            <p:ph sz="quarter" idx="13"/>
          </p:nvPr>
        </p:nvSpPr>
        <p:spPr>
          <a:xfrm>
            <a:off x="441325" y="1927225"/>
            <a:ext cx="11299825" cy="413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008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35376"/>
            <a:ext cx="2844799" cy="365125"/>
          </a:xfrm>
        </p:spPr>
        <p:txBody>
          <a:bodyPr/>
          <a:lstStyle/>
          <a:p>
            <a:fld id="{91CD4B7E-D172-41E4-BE36-64B5A7E393CD}" type="datetimeFigureOut">
              <a:rPr lang="en-US" noProof="0" smtClean="0"/>
              <a:t>1/12/2022</a:t>
            </a:fld>
            <a:endParaRPr lang="en-US" noProof="0" dirty="0"/>
          </a:p>
        </p:txBody>
      </p:sp>
      <p:sp>
        <p:nvSpPr>
          <p:cNvPr id="4" name="Slide Number Placeholder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35376"/>
            <a:ext cx="1052510" cy="365125"/>
          </a:xfrm>
        </p:spPr>
        <p:txBody>
          <a:bodyPr/>
          <a:lstStyle/>
          <a:p>
            <a:fld id="{F603CDE5-C1D8-4EDD-870F-A498BAFA520F}" type="slidenum">
              <a:rPr lang="en-US" noProof="0" smtClean="0"/>
              <a:t>‹#›</a:t>
            </a:fld>
            <a:endParaRPr lang="en-US" noProof="0" dirty="0"/>
          </a:p>
        </p:txBody>
      </p:sp>
    </p:spTree>
    <p:extLst>
      <p:ext uri="{BB962C8B-B14F-4D97-AF65-F5344CB8AC3E}">
        <p14:creationId xmlns:p14="http://schemas.microsoft.com/office/powerpoint/2010/main" val="290211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78926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noProof="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CE9E340-46EE-4A5F-9C9B-315AD29A92C5}" type="datetimeFigureOut">
              <a:rPr lang="en-US" noProof="0" smtClean="0"/>
              <a:t>1/12/2022</a:t>
            </a:fld>
            <a:endParaRPr lang="en-US" noProof="0"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9F479D-7533-4EEF-A06F-7CD2FE3DB90D}" type="slidenum">
              <a:rPr lang="en-US" noProof="0" smtClean="0"/>
              <a:t>‹#›</a:t>
            </a:fld>
            <a:endParaRPr lang="en-US" noProof="0" dirty="0"/>
          </a:p>
        </p:txBody>
      </p:sp>
    </p:spTree>
    <p:extLst>
      <p:ext uri="{BB962C8B-B14F-4D97-AF65-F5344CB8AC3E}">
        <p14:creationId xmlns:p14="http://schemas.microsoft.com/office/powerpoint/2010/main" val="370703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19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endParaRPr lang="en-US" noProof="0" dirty="0"/>
          </a:p>
        </p:txBody>
      </p:sp>
    </p:spTree>
    <p:extLst>
      <p:ext uri="{BB962C8B-B14F-4D97-AF65-F5344CB8AC3E}">
        <p14:creationId xmlns:p14="http://schemas.microsoft.com/office/powerpoint/2010/main" val="230041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1/12/2022</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endParaRPr lang="en-US" noProof="0" dirty="0"/>
          </a:p>
        </p:txBody>
      </p:sp>
      <p:sp>
        <p:nvSpPr>
          <p:cNvPr id="4" name="Table Placeholder 3">
            <a:extLst>
              <a:ext uri="{FF2B5EF4-FFF2-40B4-BE49-F238E27FC236}">
                <a16:creationId xmlns:a16="http://schemas.microsoft.com/office/drawing/2014/main" id="{89DC2111-DF34-4126-8983-A37C2F8131F3}"/>
              </a:ext>
            </a:extLst>
          </p:cNvPr>
          <p:cNvSpPr>
            <a:spLocks noGrp="1"/>
          </p:cNvSpPr>
          <p:nvPr>
            <p:ph type="tbl" sz="quarter" idx="13"/>
          </p:nvPr>
        </p:nvSpPr>
        <p:spPr>
          <a:xfrm>
            <a:off x="441325" y="1952625"/>
            <a:ext cx="11299825" cy="4011613"/>
          </a:xfrm>
        </p:spPr>
        <p:txBody>
          <a:bodyPr/>
          <a:lstStyle/>
          <a:p>
            <a:r>
              <a:rPr lang="en-US"/>
              <a:t>Click icon to add table</a:t>
            </a:r>
          </a:p>
        </p:txBody>
      </p:sp>
    </p:spTree>
    <p:extLst>
      <p:ext uri="{BB962C8B-B14F-4D97-AF65-F5344CB8AC3E}">
        <p14:creationId xmlns:p14="http://schemas.microsoft.com/office/powerpoint/2010/main" val="218211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defRPr>
            </a:lvl1pPr>
          </a:lstStyle>
          <a:p>
            <a:fld id="{0A7F1CA9-BED2-4756-8AEF-E0F68B0488B6}" type="datetime1">
              <a:rPr lang="en-US" smtClean="0"/>
              <a:pPr/>
              <a:t>1/12/2022</a:t>
            </a:fld>
            <a:endParaRPr lang="en-US" dirty="0"/>
          </a:p>
        </p:txBody>
      </p:sp>
      <p:sp>
        <p:nvSpPr>
          <p:cNvPr id="6" name="Slide Number Placeholder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pPr/>
              <a:t>‹#›</a:t>
            </a:fld>
            <a:endParaRPr lang="en-US" dirty="0"/>
          </a:p>
        </p:txBody>
      </p:sp>
      <p:sp>
        <p:nvSpPr>
          <p:cNvPr id="9" name="Rectangle 8"/>
          <p:cNvSpPr/>
          <p:nvPr/>
        </p:nvSpPr>
        <p:spPr>
          <a:xfrm>
            <a:off x="446534" y="452868"/>
            <a:ext cx="3703320" cy="94997"/>
          </a:xfrm>
          <a:prstGeom prst="rect">
            <a:avLst/>
          </a:prstGeom>
          <a:solidFill>
            <a:srgbClr val="5C9CA6"/>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6120"/>
            <a:ext cx="3703320" cy="93600"/>
          </a:xfrm>
          <a:prstGeom prst="rect">
            <a:avLst/>
          </a:prstGeom>
          <a:solidFill>
            <a:srgbClr val="62A38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2868"/>
            <a:ext cx="1854170" cy="93600"/>
          </a:xfrm>
          <a:prstGeom prst="rect">
            <a:avLst/>
          </a:prstGeom>
          <a:solidFill>
            <a:srgbClr val="EDB57A"/>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descr="Text&#10;&#10;Description automatically generated">
            <a:extLst>
              <a:ext uri="{FF2B5EF4-FFF2-40B4-BE49-F238E27FC236}">
                <a16:creationId xmlns:a16="http://schemas.microsoft.com/office/drawing/2014/main" id="{4EB9F10D-646F-405A-9E12-EA727199F981}"/>
              </a:ext>
            </a:extLst>
          </p:cNvPr>
          <p:cNvPicPr>
            <a:picLocks noChangeAspect="1"/>
          </p:cNvPicPr>
          <p:nvPr userDrawn="1"/>
        </p:nvPicPr>
        <p:blipFill>
          <a:blip r:embed="rId18"/>
          <a:stretch>
            <a:fillRect/>
          </a:stretch>
        </p:blipFill>
        <p:spPr>
          <a:xfrm>
            <a:off x="581192" y="6180998"/>
            <a:ext cx="2243462" cy="608041"/>
          </a:xfrm>
          <a:prstGeom prst="rect">
            <a:avLst/>
          </a:prstGeom>
        </p:spPr>
      </p:pic>
      <p:sp>
        <p:nvSpPr>
          <p:cNvPr id="13" name="Rectangle 12">
            <a:extLst>
              <a:ext uri="{FF2B5EF4-FFF2-40B4-BE49-F238E27FC236}">
                <a16:creationId xmlns:a16="http://schemas.microsoft.com/office/drawing/2014/main" id="{454BCDE7-6782-4E37-A10B-F77AE5D639C7}"/>
              </a:ext>
            </a:extLst>
          </p:cNvPr>
          <p:cNvSpPr/>
          <p:nvPr userDrawn="1"/>
        </p:nvSpPr>
        <p:spPr>
          <a:xfrm>
            <a:off x="6138863" y="452868"/>
            <a:ext cx="1811308" cy="93600"/>
          </a:xfrm>
          <a:prstGeom prst="rect">
            <a:avLst/>
          </a:prstGeom>
          <a:solidFill>
            <a:srgbClr val="D88328"/>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39" r:id="rId2"/>
    <p:sldLayoutId id="2147483745" r:id="rId3"/>
    <p:sldLayoutId id="2147483748" r:id="rId4"/>
    <p:sldLayoutId id="2147483736" r:id="rId5"/>
    <p:sldLayoutId id="2147483743" r:id="rId6"/>
    <p:sldLayoutId id="2147483734" r:id="rId7"/>
    <p:sldLayoutId id="2147483735" r:id="rId8"/>
    <p:sldLayoutId id="2147483746" r:id="rId9"/>
    <p:sldLayoutId id="2147483747" r:id="rId10"/>
    <p:sldLayoutId id="2147483737" r:id="rId11"/>
    <p:sldLayoutId id="2147483738" r:id="rId12"/>
    <p:sldLayoutId id="2147483740" r:id="rId13"/>
    <p:sldLayoutId id="2147483741" r:id="rId14"/>
    <p:sldLayoutId id="2147483742" r:id="rId15"/>
    <p:sldLayoutId id="2147483744" r:id="rId16"/>
  </p:sldLayoutIdLst>
  <p:hf hd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www.cmhpsm.org/provider-manua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3FE20122-52A3-43E6-8968-3E0E4B5FF519}"/>
              </a:ext>
            </a:extLst>
          </p:cNvPr>
          <p:cNvSpPr>
            <a:spLocks noGrp="1"/>
          </p:cNvSpPr>
          <p:nvPr>
            <p:ph type="body" sz="half" idx="2"/>
          </p:nvPr>
        </p:nvSpPr>
        <p:spPr/>
        <p:txBody>
          <a:bodyPr/>
          <a:lstStyle/>
          <a:p>
            <a:r>
              <a:rPr lang="en-US" dirty="0"/>
              <a:t>A general training about consumers’ rights, intended for staff who </a:t>
            </a:r>
            <a:r>
              <a:rPr lang="en-US" u="sng" dirty="0"/>
              <a:t>are not</a:t>
            </a:r>
            <a:r>
              <a:rPr lang="en-US" dirty="0"/>
              <a:t> making service decisions.</a:t>
            </a:r>
          </a:p>
        </p:txBody>
      </p:sp>
      <p:sp>
        <p:nvSpPr>
          <p:cNvPr id="15" name="Title 14">
            <a:extLst>
              <a:ext uri="{FF2B5EF4-FFF2-40B4-BE49-F238E27FC236}">
                <a16:creationId xmlns:a16="http://schemas.microsoft.com/office/drawing/2014/main" id="{59DA55B1-B532-49F6-8C97-B9C97AF51B9E}"/>
              </a:ext>
            </a:extLst>
          </p:cNvPr>
          <p:cNvSpPr>
            <a:spLocks noGrp="1"/>
          </p:cNvSpPr>
          <p:nvPr>
            <p:ph type="title"/>
          </p:nvPr>
        </p:nvSpPr>
        <p:spPr/>
        <p:txBody>
          <a:bodyPr/>
          <a:lstStyle/>
          <a:p>
            <a:r>
              <a:rPr lang="en-US" dirty="0"/>
              <a:t>Grievance &amp; Appeals Training</a:t>
            </a:r>
            <a:br>
              <a:rPr lang="en-US" dirty="0"/>
            </a:br>
            <a:r>
              <a:rPr lang="en-US" dirty="0"/>
              <a:t>-</a:t>
            </a:r>
            <a:br>
              <a:rPr lang="en-US" dirty="0"/>
            </a:br>
            <a:r>
              <a:rPr lang="en-US" dirty="0"/>
              <a:t>2021</a:t>
            </a:r>
          </a:p>
        </p:txBody>
      </p:sp>
      <p:sp>
        <p:nvSpPr>
          <p:cNvPr id="4" name="Slide Number Placeholder 3">
            <a:extLst>
              <a:ext uri="{FF2B5EF4-FFF2-40B4-BE49-F238E27FC236}">
                <a16:creationId xmlns:a16="http://schemas.microsoft.com/office/drawing/2014/main" id="{E98D533A-6601-4FF0-AFF1-7B21D96201B7}"/>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extLst>
      <p:ext uri="{BB962C8B-B14F-4D97-AF65-F5344CB8AC3E}">
        <p14:creationId xmlns:p14="http://schemas.microsoft.com/office/powerpoint/2010/main" val="3984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BC4BA-6078-4A7F-9714-3A3F3F123374}"/>
              </a:ext>
            </a:extLst>
          </p:cNvPr>
          <p:cNvSpPr>
            <a:spLocks noGrp="1"/>
          </p:cNvSpPr>
          <p:nvPr>
            <p:ph type="title"/>
          </p:nvPr>
        </p:nvSpPr>
        <p:spPr/>
        <p:txBody>
          <a:bodyPr/>
          <a:lstStyle/>
          <a:p>
            <a:r>
              <a:rPr lang="en-US" dirty="0"/>
              <a:t>Grievance Definitions</a:t>
            </a:r>
          </a:p>
        </p:txBody>
      </p:sp>
      <p:sp>
        <p:nvSpPr>
          <p:cNvPr id="3" name="Slide Number Placeholder 2">
            <a:extLst>
              <a:ext uri="{FF2B5EF4-FFF2-40B4-BE49-F238E27FC236}">
                <a16:creationId xmlns:a16="http://schemas.microsoft.com/office/drawing/2014/main" id="{5A230D1F-69BE-4D05-A41C-9EA8A1BFED29}"/>
              </a:ext>
            </a:extLst>
          </p:cNvPr>
          <p:cNvSpPr>
            <a:spLocks noGrp="1"/>
          </p:cNvSpPr>
          <p:nvPr>
            <p:ph type="sldNum" sz="quarter" idx="11"/>
          </p:nvPr>
        </p:nvSpPr>
        <p:spPr/>
        <p:txBody>
          <a:bodyPr/>
          <a:lstStyle/>
          <a:p>
            <a:fld id="{3A98EE3D-8CD1-4C3F-BD1C-C98C9596463C}" type="slidenum">
              <a:rPr lang="en-US" smtClean="0"/>
              <a:pPr/>
              <a:t>10</a:t>
            </a:fld>
            <a:endParaRPr lang="en-US" dirty="0"/>
          </a:p>
        </p:txBody>
      </p:sp>
      <p:sp>
        <p:nvSpPr>
          <p:cNvPr id="4" name="Text Placeholder 3">
            <a:extLst>
              <a:ext uri="{FF2B5EF4-FFF2-40B4-BE49-F238E27FC236}">
                <a16:creationId xmlns:a16="http://schemas.microsoft.com/office/drawing/2014/main" id="{9E774B43-E899-4733-9E4D-3439A35BFCAF}"/>
              </a:ext>
            </a:extLst>
          </p:cNvPr>
          <p:cNvSpPr>
            <a:spLocks noGrp="1"/>
          </p:cNvSpPr>
          <p:nvPr>
            <p:ph type="body" sz="quarter" idx="12"/>
          </p:nvPr>
        </p:nvSpPr>
        <p:spPr/>
        <p:txBody>
          <a:bodyPr>
            <a:normAutofit fontScale="92500"/>
          </a:bodyPr>
          <a:lstStyle/>
          <a:p>
            <a:r>
              <a:rPr lang="en-US" dirty="0"/>
              <a:t>A Grievance is a consumer’s ability to express when they are not happy with some part of their services or supports, AND</a:t>
            </a:r>
          </a:p>
          <a:p>
            <a:r>
              <a:rPr lang="en-US" dirty="0"/>
              <a:t>Is not related to something they could appeal or a protected right that would be handled by Office of Recipient Rights.</a:t>
            </a:r>
          </a:p>
          <a:p>
            <a:pPr marL="0" indent="0" algn="ctr">
              <a:buNone/>
            </a:pPr>
            <a:r>
              <a:rPr lang="en-US" b="1" dirty="0"/>
              <a:t>All have same grievance rights</a:t>
            </a:r>
          </a:p>
          <a:p>
            <a:r>
              <a:rPr lang="en-US" dirty="0"/>
              <a:t>Examples of a Grievance:</a:t>
            </a:r>
          </a:p>
          <a:p>
            <a:pPr marL="0" indent="0">
              <a:buNone/>
            </a:pPr>
            <a:r>
              <a:rPr lang="en-US" dirty="0"/>
              <a:t>“I don’t like the lobby where I get my services – it’s filthy and gross.”</a:t>
            </a:r>
          </a:p>
          <a:p>
            <a:pPr marL="0" indent="0">
              <a:buNone/>
            </a:pPr>
            <a:r>
              <a:rPr lang="en-US" dirty="0"/>
              <a:t>“I waited a long time to be seen”</a:t>
            </a:r>
          </a:p>
          <a:p>
            <a:pPr marL="0" indent="0">
              <a:buNone/>
            </a:pPr>
            <a:r>
              <a:rPr lang="en-US" dirty="0"/>
              <a:t>“There’s a consumer in my group who’s behavior makes me uncomfortable/feels unsafe and I don’t feel like the counselor/staff is dealing with it.”</a:t>
            </a:r>
          </a:p>
          <a:p>
            <a:pPr marL="0" indent="0">
              <a:buNone/>
            </a:pPr>
            <a:r>
              <a:rPr lang="en-US" dirty="0"/>
              <a:t>“I don’t like the way my person-centered planning/treatment plan meeting went – I feel like it was rushed, and my questions and my needs didn’t get fully answered.”</a:t>
            </a:r>
          </a:p>
        </p:txBody>
      </p:sp>
    </p:spTree>
    <p:extLst>
      <p:ext uri="{BB962C8B-B14F-4D97-AF65-F5344CB8AC3E}">
        <p14:creationId xmlns:p14="http://schemas.microsoft.com/office/powerpoint/2010/main" val="278643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CB4C-35D1-4E97-ACD0-CD40D41E1DE8}"/>
              </a:ext>
            </a:extLst>
          </p:cNvPr>
          <p:cNvSpPr>
            <a:spLocks noGrp="1"/>
          </p:cNvSpPr>
          <p:nvPr>
            <p:ph type="title"/>
          </p:nvPr>
        </p:nvSpPr>
        <p:spPr/>
        <p:txBody>
          <a:bodyPr/>
          <a:lstStyle/>
          <a:p>
            <a:r>
              <a:rPr lang="en-US" dirty="0"/>
              <a:t>Grievance Process</a:t>
            </a:r>
          </a:p>
        </p:txBody>
      </p:sp>
      <p:sp>
        <p:nvSpPr>
          <p:cNvPr id="3" name="Slide Number Placeholder 2">
            <a:extLst>
              <a:ext uri="{FF2B5EF4-FFF2-40B4-BE49-F238E27FC236}">
                <a16:creationId xmlns:a16="http://schemas.microsoft.com/office/drawing/2014/main" id="{E0767817-DBC0-4E49-A81D-144F81074A73}"/>
              </a:ext>
            </a:extLst>
          </p:cNvPr>
          <p:cNvSpPr>
            <a:spLocks noGrp="1"/>
          </p:cNvSpPr>
          <p:nvPr>
            <p:ph type="sldNum" sz="quarter" idx="11"/>
          </p:nvPr>
        </p:nvSpPr>
        <p:spPr/>
        <p:txBody>
          <a:bodyPr/>
          <a:lstStyle/>
          <a:p>
            <a:fld id="{3A98EE3D-8CD1-4C3F-BD1C-C98C9596463C}" type="slidenum">
              <a:rPr lang="en-US" smtClean="0"/>
              <a:pPr/>
              <a:t>11</a:t>
            </a:fld>
            <a:endParaRPr lang="en-US" dirty="0"/>
          </a:p>
        </p:txBody>
      </p:sp>
      <p:sp>
        <p:nvSpPr>
          <p:cNvPr id="4" name="Text Placeholder 3">
            <a:extLst>
              <a:ext uri="{FF2B5EF4-FFF2-40B4-BE49-F238E27FC236}">
                <a16:creationId xmlns:a16="http://schemas.microsoft.com/office/drawing/2014/main" id="{71A0D302-53C5-4E0A-8DAC-857D7745365D}"/>
              </a:ext>
            </a:extLst>
          </p:cNvPr>
          <p:cNvSpPr>
            <a:spLocks noGrp="1"/>
          </p:cNvSpPr>
          <p:nvPr>
            <p:ph type="body" sz="quarter" idx="12"/>
          </p:nvPr>
        </p:nvSpPr>
        <p:spPr/>
        <p:txBody>
          <a:bodyPr/>
          <a:lstStyle/>
          <a:p>
            <a:r>
              <a:rPr lang="en-US" dirty="0"/>
              <a:t>A grievance can be filed by a consumer, guardian, or parent of a minor.</a:t>
            </a:r>
          </a:p>
          <a:p>
            <a:r>
              <a:rPr lang="en-US" dirty="0"/>
              <a:t>A grievance can be filed verbally or in writing.</a:t>
            </a:r>
          </a:p>
          <a:p>
            <a:r>
              <a:rPr lang="en-US" dirty="0"/>
              <a:t>The grievance process is only done on the local level by the local CMH/SUD provider.</a:t>
            </a:r>
          </a:p>
          <a:p>
            <a:r>
              <a:rPr lang="en-US" dirty="0"/>
              <a:t>There is no time limit on when a grievance can be filed.</a:t>
            </a:r>
          </a:p>
          <a:p>
            <a:r>
              <a:rPr lang="en-US" dirty="0"/>
              <a:t>Grievances are handled by the Customer Services person of the local CMH/SUD provider.</a:t>
            </a:r>
          </a:p>
          <a:p>
            <a:r>
              <a:rPr lang="en-US" dirty="0"/>
              <a:t>Customer Services must complete the grievance &amp; give a written response in 60 days.</a:t>
            </a:r>
          </a:p>
        </p:txBody>
      </p:sp>
    </p:spTree>
    <p:extLst>
      <p:ext uri="{BB962C8B-B14F-4D97-AF65-F5344CB8AC3E}">
        <p14:creationId xmlns:p14="http://schemas.microsoft.com/office/powerpoint/2010/main" val="262563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E4AC-6E42-423F-BA52-8BACA13BA2B0}"/>
              </a:ext>
            </a:extLst>
          </p:cNvPr>
          <p:cNvSpPr>
            <a:spLocks noGrp="1"/>
          </p:cNvSpPr>
          <p:nvPr>
            <p:ph type="title"/>
          </p:nvPr>
        </p:nvSpPr>
        <p:spPr/>
        <p:txBody>
          <a:bodyPr/>
          <a:lstStyle/>
          <a:p>
            <a:r>
              <a:rPr lang="en-US" dirty="0"/>
              <a:t>Appeals</a:t>
            </a:r>
          </a:p>
        </p:txBody>
      </p:sp>
      <p:sp>
        <p:nvSpPr>
          <p:cNvPr id="3" name="Text Placeholder 2">
            <a:extLst>
              <a:ext uri="{FF2B5EF4-FFF2-40B4-BE49-F238E27FC236}">
                <a16:creationId xmlns:a16="http://schemas.microsoft.com/office/drawing/2014/main" id="{158BF159-4048-4A60-9854-ACBB22CD20E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EF744EA-085C-4E1D-98C8-51223D424E01}"/>
              </a:ext>
            </a:extLst>
          </p:cNvPr>
          <p:cNvSpPr>
            <a:spLocks noGrp="1"/>
          </p:cNvSpPr>
          <p:nvPr>
            <p:ph type="sldNum" sz="quarter" idx="12"/>
          </p:nvPr>
        </p:nvSpPr>
        <p:spPr/>
        <p:txBody>
          <a:bodyPr/>
          <a:lstStyle/>
          <a:p>
            <a:fld id="{159F479D-7533-4EEF-A06F-7CD2FE3DB90D}" type="slidenum">
              <a:rPr lang="en-US" noProof="0" smtClean="0"/>
              <a:t>12</a:t>
            </a:fld>
            <a:endParaRPr lang="en-US" noProof="0" dirty="0"/>
          </a:p>
        </p:txBody>
      </p:sp>
    </p:spTree>
    <p:extLst>
      <p:ext uri="{BB962C8B-B14F-4D97-AF65-F5344CB8AC3E}">
        <p14:creationId xmlns:p14="http://schemas.microsoft.com/office/powerpoint/2010/main" val="235951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39A8-7500-4971-BC1A-58A720E1D72D}"/>
              </a:ext>
            </a:extLst>
          </p:cNvPr>
          <p:cNvSpPr>
            <a:spLocks noGrp="1"/>
          </p:cNvSpPr>
          <p:nvPr>
            <p:ph type="title"/>
          </p:nvPr>
        </p:nvSpPr>
        <p:spPr/>
        <p:txBody>
          <a:bodyPr/>
          <a:lstStyle/>
          <a:p>
            <a:r>
              <a:rPr lang="en-US" dirty="0"/>
              <a:t>Appeal definitions</a:t>
            </a:r>
          </a:p>
        </p:txBody>
      </p:sp>
      <p:sp>
        <p:nvSpPr>
          <p:cNvPr id="3" name="Slide Number Placeholder 2">
            <a:extLst>
              <a:ext uri="{FF2B5EF4-FFF2-40B4-BE49-F238E27FC236}">
                <a16:creationId xmlns:a16="http://schemas.microsoft.com/office/drawing/2014/main" id="{0FD6AD4E-5D00-4B47-9FDB-90ACF6E99A43}"/>
              </a:ext>
            </a:extLst>
          </p:cNvPr>
          <p:cNvSpPr>
            <a:spLocks noGrp="1"/>
          </p:cNvSpPr>
          <p:nvPr>
            <p:ph type="sldNum" sz="quarter" idx="11"/>
          </p:nvPr>
        </p:nvSpPr>
        <p:spPr/>
        <p:txBody>
          <a:bodyPr/>
          <a:lstStyle/>
          <a:p>
            <a:fld id="{3A98EE3D-8CD1-4C3F-BD1C-C98C9596463C}" type="slidenum">
              <a:rPr lang="en-US" smtClean="0"/>
              <a:pPr/>
              <a:t>13</a:t>
            </a:fld>
            <a:endParaRPr lang="en-US" dirty="0"/>
          </a:p>
        </p:txBody>
      </p:sp>
      <p:sp>
        <p:nvSpPr>
          <p:cNvPr id="4" name="Text Placeholder 3">
            <a:extLst>
              <a:ext uri="{FF2B5EF4-FFF2-40B4-BE49-F238E27FC236}">
                <a16:creationId xmlns:a16="http://schemas.microsoft.com/office/drawing/2014/main" id="{F6CEFF8A-AA53-4107-AFCA-3669F8D09076}"/>
              </a:ext>
            </a:extLst>
          </p:cNvPr>
          <p:cNvSpPr>
            <a:spLocks noGrp="1"/>
          </p:cNvSpPr>
          <p:nvPr>
            <p:ph type="body" sz="quarter" idx="12"/>
          </p:nvPr>
        </p:nvSpPr>
        <p:spPr/>
        <p:txBody>
          <a:bodyPr/>
          <a:lstStyle/>
          <a:p>
            <a:r>
              <a:rPr lang="en-US" dirty="0"/>
              <a:t>An appeal is a consumer’s request to review a negative decision that has been made about their services/service request.</a:t>
            </a:r>
          </a:p>
          <a:p>
            <a:r>
              <a:rPr lang="en-US" dirty="0"/>
              <a:t>Only a consumer/guardian/parent of a minor can file an appeal.</a:t>
            </a:r>
          </a:p>
          <a:p>
            <a:r>
              <a:rPr lang="en-US" dirty="0"/>
              <a:t>Federal law gives Medicaid consumers appeal rights for all Medicaid services.</a:t>
            </a:r>
          </a:p>
          <a:p>
            <a:r>
              <a:rPr lang="en-US" dirty="0"/>
              <a:t>The state of MI gives appeal rights for all Non-Medicaid consumers.</a:t>
            </a:r>
          </a:p>
          <a:p>
            <a:r>
              <a:rPr lang="en-US" dirty="0"/>
              <a:t>As of 10/1/17 ALL must request and complete an internal/local appeal before the state will hear their appeal at the state level.</a:t>
            </a:r>
          </a:p>
          <a:p>
            <a:r>
              <a:rPr lang="en-US" dirty="0"/>
              <a:t>A consumer/guardian can have an Authorized Hearing Representative (AHR). This can be anyone they choose, to help present their appeal. They must identify their AHR in writing. They can still participate in the hearing even with an AHR.</a:t>
            </a:r>
          </a:p>
        </p:txBody>
      </p:sp>
    </p:spTree>
    <p:extLst>
      <p:ext uri="{BB962C8B-B14F-4D97-AF65-F5344CB8AC3E}">
        <p14:creationId xmlns:p14="http://schemas.microsoft.com/office/powerpoint/2010/main" val="186602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E22A-8022-43E0-A941-362CF2785709}"/>
              </a:ext>
            </a:extLst>
          </p:cNvPr>
          <p:cNvSpPr>
            <a:spLocks noGrp="1"/>
          </p:cNvSpPr>
          <p:nvPr>
            <p:ph type="title"/>
          </p:nvPr>
        </p:nvSpPr>
        <p:spPr/>
        <p:txBody>
          <a:bodyPr/>
          <a:lstStyle/>
          <a:p>
            <a:r>
              <a:rPr lang="en-US" dirty="0"/>
              <a:t>Access to record</a:t>
            </a:r>
          </a:p>
        </p:txBody>
      </p:sp>
      <p:sp>
        <p:nvSpPr>
          <p:cNvPr id="3" name="Slide Number Placeholder 2">
            <a:extLst>
              <a:ext uri="{FF2B5EF4-FFF2-40B4-BE49-F238E27FC236}">
                <a16:creationId xmlns:a16="http://schemas.microsoft.com/office/drawing/2014/main" id="{46858E95-3D71-4735-92F2-92EBD348E7FE}"/>
              </a:ext>
            </a:extLst>
          </p:cNvPr>
          <p:cNvSpPr>
            <a:spLocks noGrp="1"/>
          </p:cNvSpPr>
          <p:nvPr>
            <p:ph type="sldNum" sz="quarter" idx="11"/>
          </p:nvPr>
        </p:nvSpPr>
        <p:spPr/>
        <p:txBody>
          <a:bodyPr/>
          <a:lstStyle/>
          <a:p>
            <a:fld id="{3A98EE3D-8CD1-4C3F-BD1C-C98C9596463C}" type="slidenum">
              <a:rPr lang="en-US" smtClean="0"/>
              <a:pPr/>
              <a:t>14</a:t>
            </a:fld>
            <a:endParaRPr lang="en-US" dirty="0"/>
          </a:p>
        </p:txBody>
      </p:sp>
      <p:sp>
        <p:nvSpPr>
          <p:cNvPr id="4" name="Text Placeholder 3">
            <a:extLst>
              <a:ext uri="{FF2B5EF4-FFF2-40B4-BE49-F238E27FC236}">
                <a16:creationId xmlns:a16="http://schemas.microsoft.com/office/drawing/2014/main" id="{3F445E50-FC18-47D7-B1BC-CF256146EE5F}"/>
              </a:ext>
            </a:extLst>
          </p:cNvPr>
          <p:cNvSpPr>
            <a:spLocks noGrp="1"/>
          </p:cNvSpPr>
          <p:nvPr>
            <p:ph type="body" sz="quarter" idx="12"/>
          </p:nvPr>
        </p:nvSpPr>
        <p:spPr/>
        <p:txBody>
          <a:bodyPr/>
          <a:lstStyle/>
          <a:p>
            <a:r>
              <a:rPr lang="en-US" dirty="0"/>
              <a:t>All consumers/legal reps have the right to access their record in order to prepare for their appeal.</a:t>
            </a:r>
          </a:p>
          <a:p>
            <a:r>
              <a:rPr lang="en-US" dirty="0"/>
              <a:t>Consumers who request a copy of their record for an appeal need to be provided a copy as quickly as possible (not the 30-day process for standard medical record request) and at no charge to the consumer.</a:t>
            </a:r>
          </a:p>
          <a:p>
            <a:r>
              <a:rPr lang="en-US" dirty="0"/>
              <a:t>If the record request is large enough to be a significant cost to the agency, please contact your local appeals staff/the Fair Hearings Officer.</a:t>
            </a:r>
          </a:p>
        </p:txBody>
      </p:sp>
    </p:spTree>
    <p:extLst>
      <p:ext uri="{BB962C8B-B14F-4D97-AF65-F5344CB8AC3E}">
        <p14:creationId xmlns:p14="http://schemas.microsoft.com/office/powerpoint/2010/main" val="3572805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9407-4A28-4720-8639-D930C0E44133}"/>
              </a:ext>
            </a:extLst>
          </p:cNvPr>
          <p:cNvSpPr>
            <a:spLocks noGrp="1"/>
          </p:cNvSpPr>
          <p:nvPr>
            <p:ph type="title"/>
          </p:nvPr>
        </p:nvSpPr>
        <p:spPr/>
        <p:txBody>
          <a:bodyPr/>
          <a:lstStyle/>
          <a:p>
            <a:r>
              <a:rPr lang="en-US" dirty="0"/>
              <a:t>Medicaid consumer appeal rights</a:t>
            </a:r>
          </a:p>
        </p:txBody>
      </p:sp>
      <p:sp>
        <p:nvSpPr>
          <p:cNvPr id="3" name="Slide Number Placeholder 2">
            <a:extLst>
              <a:ext uri="{FF2B5EF4-FFF2-40B4-BE49-F238E27FC236}">
                <a16:creationId xmlns:a16="http://schemas.microsoft.com/office/drawing/2014/main" id="{0AF875BE-6F50-47B6-8816-DF810EDA3AD6}"/>
              </a:ext>
            </a:extLst>
          </p:cNvPr>
          <p:cNvSpPr>
            <a:spLocks noGrp="1"/>
          </p:cNvSpPr>
          <p:nvPr>
            <p:ph type="sldNum" sz="quarter" idx="11"/>
          </p:nvPr>
        </p:nvSpPr>
        <p:spPr/>
        <p:txBody>
          <a:bodyPr/>
          <a:lstStyle/>
          <a:p>
            <a:fld id="{3A98EE3D-8CD1-4C3F-BD1C-C98C9596463C}" type="slidenum">
              <a:rPr lang="en-US" smtClean="0"/>
              <a:pPr/>
              <a:t>15</a:t>
            </a:fld>
            <a:endParaRPr lang="en-US" dirty="0"/>
          </a:p>
        </p:txBody>
      </p:sp>
      <p:sp>
        <p:nvSpPr>
          <p:cNvPr id="4" name="Text Placeholder 3">
            <a:extLst>
              <a:ext uri="{FF2B5EF4-FFF2-40B4-BE49-F238E27FC236}">
                <a16:creationId xmlns:a16="http://schemas.microsoft.com/office/drawing/2014/main" id="{5A800008-B2E7-413E-BDDA-C79FD8A7607F}"/>
              </a:ext>
            </a:extLst>
          </p:cNvPr>
          <p:cNvSpPr>
            <a:spLocks noGrp="1"/>
          </p:cNvSpPr>
          <p:nvPr>
            <p:ph type="body" sz="quarter" idx="12"/>
          </p:nvPr>
        </p:nvSpPr>
        <p:spPr/>
        <p:txBody>
          <a:bodyPr/>
          <a:lstStyle/>
          <a:p>
            <a:r>
              <a:rPr lang="en-US" dirty="0"/>
              <a:t>Consumers with Medicaid have rights to appeal when:</a:t>
            </a:r>
          </a:p>
          <a:p>
            <a:pPr lvl="1"/>
            <a:r>
              <a:rPr lang="en-US" dirty="0"/>
              <a:t>Denied a service they asked for; OR</a:t>
            </a:r>
          </a:p>
          <a:p>
            <a:pPr lvl="1"/>
            <a:r>
              <a:rPr lang="en-US" dirty="0"/>
              <a:t>Don’t get the amount/level of services they asked for throughout the course of treatment (denial as limited authorization); OR</a:t>
            </a:r>
          </a:p>
          <a:p>
            <a:pPr lvl="1"/>
            <a:r>
              <a:rPr lang="en-US" dirty="0"/>
              <a:t>It takes longer than 14 days in providing a service to a consumer when they’ve been approved for the service* (unless the consumer wants a different start date); *There is an allowance for a 14-day extension, though notice still needs to be provided; OR</a:t>
            </a:r>
          </a:p>
          <a:p>
            <a:pPr lvl="1"/>
            <a:r>
              <a:rPr lang="en-US" dirty="0"/>
              <a:t>A service a consumer is already getting is suspended, reduced, or terminated; OR</a:t>
            </a:r>
          </a:p>
          <a:p>
            <a:pPr lvl="1"/>
            <a:r>
              <a:rPr lang="en-US" dirty="0"/>
              <a:t>Denial of payment for services (not prior authorized or medically necessary)</a:t>
            </a:r>
          </a:p>
          <a:p>
            <a:r>
              <a:rPr lang="en-US" b="1" dirty="0"/>
              <a:t>These Medicaid appeals rights and requirements apply to any system a Medicaid consumer receives care, not just the CMH/SUD system (Medicaid Health Plans, medical Medicaid providers, etc.)</a:t>
            </a:r>
          </a:p>
        </p:txBody>
      </p:sp>
    </p:spTree>
    <p:extLst>
      <p:ext uri="{BB962C8B-B14F-4D97-AF65-F5344CB8AC3E}">
        <p14:creationId xmlns:p14="http://schemas.microsoft.com/office/powerpoint/2010/main" val="3690276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3F3C-750D-40DA-9AC5-04CE8A75CB26}"/>
              </a:ext>
            </a:extLst>
          </p:cNvPr>
          <p:cNvSpPr>
            <a:spLocks noGrp="1"/>
          </p:cNvSpPr>
          <p:nvPr>
            <p:ph type="title"/>
          </p:nvPr>
        </p:nvSpPr>
        <p:spPr/>
        <p:txBody>
          <a:bodyPr/>
          <a:lstStyle/>
          <a:p>
            <a:r>
              <a:rPr lang="en-US" dirty="0"/>
              <a:t>Expedited appeal rights for consumers with Medicaid</a:t>
            </a:r>
          </a:p>
        </p:txBody>
      </p:sp>
      <p:sp>
        <p:nvSpPr>
          <p:cNvPr id="3" name="Slide Number Placeholder 2">
            <a:extLst>
              <a:ext uri="{FF2B5EF4-FFF2-40B4-BE49-F238E27FC236}">
                <a16:creationId xmlns:a16="http://schemas.microsoft.com/office/drawing/2014/main" id="{F3E509AE-113A-4136-ADA9-FEAA02FC8F8A}"/>
              </a:ext>
            </a:extLst>
          </p:cNvPr>
          <p:cNvSpPr>
            <a:spLocks noGrp="1"/>
          </p:cNvSpPr>
          <p:nvPr>
            <p:ph type="sldNum" sz="quarter" idx="11"/>
          </p:nvPr>
        </p:nvSpPr>
        <p:spPr/>
        <p:txBody>
          <a:bodyPr/>
          <a:lstStyle/>
          <a:p>
            <a:fld id="{3A98EE3D-8CD1-4C3F-BD1C-C98C9596463C}" type="slidenum">
              <a:rPr lang="en-US" smtClean="0"/>
              <a:pPr/>
              <a:t>16</a:t>
            </a:fld>
            <a:endParaRPr lang="en-US" dirty="0"/>
          </a:p>
        </p:txBody>
      </p:sp>
      <p:sp>
        <p:nvSpPr>
          <p:cNvPr id="4" name="Text Placeholder 3">
            <a:extLst>
              <a:ext uri="{FF2B5EF4-FFF2-40B4-BE49-F238E27FC236}">
                <a16:creationId xmlns:a16="http://schemas.microsoft.com/office/drawing/2014/main" id="{F0256ACF-3BB5-438E-BBF3-07D474DE3301}"/>
              </a:ext>
            </a:extLst>
          </p:cNvPr>
          <p:cNvSpPr>
            <a:spLocks noGrp="1"/>
          </p:cNvSpPr>
          <p:nvPr>
            <p:ph type="body" sz="quarter" idx="12"/>
          </p:nvPr>
        </p:nvSpPr>
        <p:spPr/>
        <p:txBody>
          <a:bodyPr/>
          <a:lstStyle/>
          <a:p>
            <a:r>
              <a:rPr lang="en-US" dirty="0"/>
              <a:t>Medicaid consumers/their provider can request expedited appeal if they determine the time for a standard internal appeal would seriously jeopardize the consumer’s life, physical or mental health, or ability to attain, maintain, or regain maximum function.</a:t>
            </a:r>
          </a:p>
          <a:p>
            <a:r>
              <a:rPr lang="en-US" dirty="0"/>
              <a:t>If the consumer requests expedited review, the PIHP/CMHSP/SUD Provider determines if it is warranted.</a:t>
            </a:r>
          </a:p>
          <a:p>
            <a:r>
              <a:rPr lang="en-US" dirty="0"/>
              <a:t>If a treating provider makes the request, or supports the consumer request, PIHP/CMHSP/SUD Provider must grant request.</a:t>
            </a:r>
          </a:p>
          <a:p>
            <a:r>
              <a:rPr lang="en-US" dirty="0"/>
              <a:t>Decision to expedite must be made in 2 days, with phone call about decision as soon as possible.</a:t>
            </a:r>
          </a:p>
          <a:p>
            <a:r>
              <a:rPr lang="en-US" dirty="0"/>
              <a:t>Approved expedited reviews must be completed no later than 72 hours.</a:t>
            </a:r>
          </a:p>
          <a:p>
            <a:r>
              <a:rPr lang="en-US" dirty="0"/>
              <a:t>If expedited review is denied the consumer/guardian is to be sent denial letter that includes their rights to file a grievance.</a:t>
            </a:r>
          </a:p>
        </p:txBody>
      </p:sp>
    </p:spTree>
    <p:extLst>
      <p:ext uri="{BB962C8B-B14F-4D97-AF65-F5344CB8AC3E}">
        <p14:creationId xmlns:p14="http://schemas.microsoft.com/office/powerpoint/2010/main" val="2760033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6885-A5F5-42ED-B40C-E26B6FFDCBEC}"/>
              </a:ext>
            </a:extLst>
          </p:cNvPr>
          <p:cNvSpPr>
            <a:spLocks noGrp="1"/>
          </p:cNvSpPr>
          <p:nvPr>
            <p:ph type="title"/>
          </p:nvPr>
        </p:nvSpPr>
        <p:spPr/>
        <p:txBody>
          <a:bodyPr/>
          <a:lstStyle/>
          <a:p>
            <a:r>
              <a:rPr lang="en-US" dirty="0"/>
              <a:t>Decision that give Medicaid consumers grievance but not appeal rights</a:t>
            </a:r>
          </a:p>
        </p:txBody>
      </p:sp>
      <p:sp>
        <p:nvSpPr>
          <p:cNvPr id="3" name="Slide Number Placeholder 2">
            <a:extLst>
              <a:ext uri="{FF2B5EF4-FFF2-40B4-BE49-F238E27FC236}">
                <a16:creationId xmlns:a16="http://schemas.microsoft.com/office/drawing/2014/main" id="{B542B1BC-D147-4FC6-990F-0332326B11CD}"/>
              </a:ext>
            </a:extLst>
          </p:cNvPr>
          <p:cNvSpPr>
            <a:spLocks noGrp="1"/>
          </p:cNvSpPr>
          <p:nvPr>
            <p:ph type="sldNum" sz="quarter" idx="11"/>
          </p:nvPr>
        </p:nvSpPr>
        <p:spPr/>
        <p:txBody>
          <a:bodyPr/>
          <a:lstStyle/>
          <a:p>
            <a:fld id="{3A98EE3D-8CD1-4C3F-BD1C-C98C9596463C}" type="slidenum">
              <a:rPr lang="en-US" smtClean="0"/>
              <a:pPr/>
              <a:t>17</a:t>
            </a:fld>
            <a:endParaRPr lang="en-US" dirty="0"/>
          </a:p>
        </p:txBody>
      </p:sp>
      <p:sp>
        <p:nvSpPr>
          <p:cNvPr id="4" name="Text Placeholder 3">
            <a:extLst>
              <a:ext uri="{FF2B5EF4-FFF2-40B4-BE49-F238E27FC236}">
                <a16:creationId xmlns:a16="http://schemas.microsoft.com/office/drawing/2014/main" id="{BD3A28EE-44F1-4F13-B2E0-9D6D9B885CAC}"/>
              </a:ext>
            </a:extLst>
          </p:cNvPr>
          <p:cNvSpPr>
            <a:spLocks noGrp="1"/>
          </p:cNvSpPr>
          <p:nvPr>
            <p:ph type="body" sz="quarter" idx="12"/>
          </p:nvPr>
        </p:nvSpPr>
        <p:spPr/>
        <p:txBody>
          <a:bodyPr/>
          <a:lstStyle/>
          <a:p>
            <a:r>
              <a:rPr lang="en-US" dirty="0"/>
              <a:t>Delay in request for services authorization (14-day requirement can be extended +14 days if the individual is notified of right to file a grievance).</a:t>
            </a:r>
          </a:p>
          <a:p>
            <a:r>
              <a:rPr lang="en-US" dirty="0"/>
              <a:t>Delay in request for expedited service authorization(72 hours requirement can be extended to the normal 14-day timeframe).</a:t>
            </a:r>
          </a:p>
          <a:p>
            <a:r>
              <a:rPr lang="en-US" dirty="0"/>
              <a:t>Request for appeal delayed (30-day requirement can be extended another 14 days).</a:t>
            </a:r>
          </a:p>
          <a:p>
            <a:r>
              <a:rPr lang="en-US" dirty="0"/>
              <a:t>Request for expedited appeal denied (72 hours requirement can be extended to the 30-day timeframe).</a:t>
            </a:r>
          </a:p>
        </p:txBody>
      </p:sp>
    </p:spTree>
    <p:extLst>
      <p:ext uri="{BB962C8B-B14F-4D97-AF65-F5344CB8AC3E}">
        <p14:creationId xmlns:p14="http://schemas.microsoft.com/office/powerpoint/2010/main" val="123530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5524-150E-470F-A4E6-030AC6098E91}"/>
              </a:ext>
            </a:extLst>
          </p:cNvPr>
          <p:cNvSpPr>
            <a:spLocks noGrp="1"/>
          </p:cNvSpPr>
          <p:nvPr>
            <p:ph type="title"/>
          </p:nvPr>
        </p:nvSpPr>
        <p:spPr/>
        <p:txBody>
          <a:bodyPr/>
          <a:lstStyle/>
          <a:p>
            <a:r>
              <a:rPr lang="en-US" dirty="0"/>
              <a:t>Medicaid appeal timeframes</a:t>
            </a:r>
          </a:p>
        </p:txBody>
      </p:sp>
      <p:sp>
        <p:nvSpPr>
          <p:cNvPr id="3" name="Slide Number Placeholder 2">
            <a:extLst>
              <a:ext uri="{FF2B5EF4-FFF2-40B4-BE49-F238E27FC236}">
                <a16:creationId xmlns:a16="http://schemas.microsoft.com/office/drawing/2014/main" id="{FBFE91EB-9B9C-4679-90DD-8FB50570F59D}"/>
              </a:ext>
            </a:extLst>
          </p:cNvPr>
          <p:cNvSpPr>
            <a:spLocks noGrp="1"/>
          </p:cNvSpPr>
          <p:nvPr>
            <p:ph type="sldNum" sz="quarter" idx="11"/>
          </p:nvPr>
        </p:nvSpPr>
        <p:spPr/>
        <p:txBody>
          <a:bodyPr/>
          <a:lstStyle/>
          <a:p>
            <a:fld id="{3A98EE3D-8CD1-4C3F-BD1C-C98C9596463C}" type="slidenum">
              <a:rPr lang="en-US" smtClean="0"/>
              <a:pPr/>
              <a:t>18</a:t>
            </a:fld>
            <a:endParaRPr lang="en-US" dirty="0"/>
          </a:p>
        </p:txBody>
      </p:sp>
      <p:sp>
        <p:nvSpPr>
          <p:cNvPr id="4" name="Text Placeholder 3">
            <a:extLst>
              <a:ext uri="{FF2B5EF4-FFF2-40B4-BE49-F238E27FC236}">
                <a16:creationId xmlns:a16="http://schemas.microsoft.com/office/drawing/2014/main" id="{F3743644-933A-441F-B7A6-F5D9436C3061}"/>
              </a:ext>
            </a:extLst>
          </p:cNvPr>
          <p:cNvSpPr>
            <a:spLocks noGrp="1"/>
          </p:cNvSpPr>
          <p:nvPr>
            <p:ph type="body" sz="quarter" idx="12"/>
          </p:nvPr>
        </p:nvSpPr>
        <p:spPr/>
        <p:txBody>
          <a:bodyPr/>
          <a:lstStyle/>
          <a:p>
            <a:r>
              <a:rPr lang="en-US" dirty="0"/>
              <a:t>Medicaid consumers have 60 days to request an internal local appeal.</a:t>
            </a:r>
          </a:p>
          <a:p>
            <a:r>
              <a:rPr lang="en-US" dirty="0"/>
              <a:t>Internal appeal must be completed in full in 30 days from receipt of request.</a:t>
            </a:r>
          </a:p>
          <a:p>
            <a:r>
              <a:rPr lang="en-US" dirty="0"/>
              <a:t>If the internal appeal upholds the original denial Medicaid consumers has 120 days to request a State Fair Hearing.</a:t>
            </a:r>
          </a:p>
          <a:p>
            <a:r>
              <a:rPr lang="en-US" dirty="0"/>
              <a:t>If a reduction, suspension, or termination, and they request an internal appeal in 10 days, the consumer/guardian can request to continue services.</a:t>
            </a:r>
          </a:p>
          <a:p>
            <a:r>
              <a:rPr lang="en-US" dirty="0"/>
              <a:t>If the internal appeal is upheld and they then request State Fair Hearing within 10 days, can request to continue services until hearing is complete. </a:t>
            </a:r>
          </a:p>
          <a:p>
            <a:r>
              <a:rPr lang="en-US" dirty="0"/>
              <a:t>They may have to repay the cost of those services if decision is upheld. </a:t>
            </a:r>
          </a:p>
        </p:txBody>
      </p:sp>
    </p:spTree>
    <p:extLst>
      <p:ext uri="{BB962C8B-B14F-4D97-AF65-F5344CB8AC3E}">
        <p14:creationId xmlns:p14="http://schemas.microsoft.com/office/powerpoint/2010/main" val="2611841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E4687-A41F-4361-B6A7-F0BE86C5D359}"/>
              </a:ext>
            </a:extLst>
          </p:cNvPr>
          <p:cNvSpPr>
            <a:spLocks noGrp="1"/>
          </p:cNvSpPr>
          <p:nvPr>
            <p:ph type="title"/>
          </p:nvPr>
        </p:nvSpPr>
        <p:spPr/>
        <p:txBody>
          <a:bodyPr/>
          <a:lstStyle/>
          <a:p>
            <a:r>
              <a:rPr lang="en-US" dirty="0"/>
              <a:t>Appeal rights for non-Medicaid consumers</a:t>
            </a:r>
          </a:p>
        </p:txBody>
      </p:sp>
      <p:sp>
        <p:nvSpPr>
          <p:cNvPr id="3" name="Slide Number Placeholder 2">
            <a:extLst>
              <a:ext uri="{FF2B5EF4-FFF2-40B4-BE49-F238E27FC236}">
                <a16:creationId xmlns:a16="http://schemas.microsoft.com/office/drawing/2014/main" id="{436C709C-7EF2-4F75-A10E-3FCF5C60C6C3}"/>
              </a:ext>
            </a:extLst>
          </p:cNvPr>
          <p:cNvSpPr>
            <a:spLocks noGrp="1"/>
          </p:cNvSpPr>
          <p:nvPr>
            <p:ph type="sldNum" sz="quarter" idx="11"/>
          </p:nvPr>
        </p:nvSpPr>
        <p:spPr/>
        <p:txBody>
          <a:bodyPr/>
          <a:lstStyle/>
          <a:p>
            <a:fld id="{3A98EE3D-8CD1-4C3F-BD1C-C98C9596463C}" type="slidenum">
              <a:rPr lang="en-US" smtClean="0"/>
              <a:pPr/>
              <a:t>19</a:t>
            </a:fld>
            <a:endParaRPr lang="en-US" dirty="0"/>
          </a:p>
        </p:txBody>
      </p:sp>
      <p:sp>
        <p:nvSpPr>
          <p:cNvPr id="4" name="Text Placeholder 3">
            <a:extLst>
              <a:ext uri="{FF2B5EF4-FFF2-40B4-BE49-F238E27FC236}">
                <a16:creationId xmlns:a16="http://schemas.microsoft.com/office/drawing/2014/main" id="{436FCB6B-55E6-4EEA-B504-C91A9FCA9329}"/>
              </a:ext>
            </a:extLst>
          </p:cNvPr>
          <p:cNvSpPr>
            <a:spLocks noGrp="1"/>
          </p:cNvSpPr>
          <p:nvPr>
            <p:ph type="body" sz="quarter" idx="12"/>
          </p:nvPr>
        </p:nvSpPr>
        <p:spPr/>
        <p:txBody>
          <a:bodyPr/>
          <a:lstStyle/>
          <a:p>
            <a:r>
              <a:rPr lang="en-US" dirty="0"/>
              <a:t>Non-Medicaid consumers have the right to appeal:</a:t>
            </a:r>
          </a:p>
          <a:p>
            <a:r>
              <a:rPr lang="en-US" dirty="0"/>
              <a:t>An inpatient psychiatric hospitalization denial (detox for SUD)</a:t>
            </a:r>
          </a:p>
          <a:p>
            <a:pPr lvl="1"/>
            <a:r>
              <a:rPr lang="en-US" dirty="0"/>
              <a:t>If psychiatric inpatient/detox services are denied, the consumer/legal representative must be informed of their rights to a local appeal, with the decision reached within three (3) business days.</a:t>
            </a:r>
          </a:p>
          <a:p>
            <a:r>
              <a:rPr lang="en-US" dirty="0"/>
              <a:t>Denial of other services request if CMH/PIHP/SUD entity is not recommending hospitalization</a:t>
            </a:r>
          </a:p>
          <a:p>
            <a:pPr lvl="1"/>
            <a:r>
              <a:rPr lang="en-US" dirty="0"/>
              <a:t>If the CMHSP does not recommend hospitalization and an alternative service request by the consumer is also denied, the consumer/legal rep must be informed of their right to a local appeal with the decision from that process to be reached within three (3) business days.</a:t>
            </a:r>
          </a:p>
          <a:p>
            <a:r>
              <a:rPr lang="en-US" dirty="0"/>
              <a:t>A suspension, reduction, termination of services already being received.</a:t>
            </a:r>
          </a:p>
          <a:p>
            <a:r>
              <a:rPr lang="en-US" dirty="0"/>
              <a:t>Non-Medicaid consumers do not have appeal rights related to denial of services beyond these areas.</a:t>
            </a:r>
          </a:p>
        </p:txBody>
      </p:sp>
    </p:spTree>
    <p:extLst>
      <p:ext uri="{BB962C8B-B14F-4D97-AF65-F5344CB8AC3E}">
        <p14:creationId xmlns:p14="http://schemas.microsoft.com/office/powerpoint/2010/main" val="182997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5061-3AE9-4528-8BAF-64E99D504331}"/>
              </a:ext>
            </a:extLst>
          </p:cNvPr>
          <p:cNvSpPr>
            <a:spLocks noGrp="1"/>
          </p:cNvSpPr>
          <p:nvPr>
            <p:ph type="title"/>
          </p:nvPr>
        </p:nvSpPr>
        <p:spPr/>
        <p:txBody>
          <a:bodyPr/>
          <a:lstStyle/>
          <a:p>
            <a:r>
              <a:rPr lang="en-US" dirty="0"/>
              <a:t>Purpose of G &amp; A Training</a:t>
            </a:r>
          </a:p>
        </p:txBody>
      </p:sp>
      <p:sp>
        <p:nvSpPr>
          <p:cNvPr id="3" name="Slide Number Placeholder 2">
            <a:extLst>
              <a:ext uri="{FF2B5EF4-FFF2-40B4-BE49-F238E27FC236}">
                <a16:creationId xmlns:a16="http://schemas.microsoft.com/office/drawing/2014/main" id="{E7110D4A-A50D-4EF3-ADD1-7117C6ECAB08}"/>
              </a:ext>
            </a:extLst>
          </p:cNvPr>
          <p:cNvSpPr>
            <a:spLocks noGrp="1"/>
          </p:cNvSpPr>
          <p:nvPr>
            <p:ph type="sldNum" sz="quarter" idx="11"/>
          </p:nvPr>
        </p:nvSpPr>
        <p:spPr/>
        <p:txBody>
          <a:bodyPr/>
          <a:lstStyle/>
          <a:p>
            <a:fld id="{3A98EE3D-8CD1-4C3F-BD1C-C98C9596463C}" type="slidenum">
              <a:rPr lang="en-US" smtClean="0"/>
              <a:pPr/>
              <a:t>2</a:t>
            </a:fld>
            <a:endParaRPr lang="en-US" dirty="0"/>
          </a:p>
        </p:txBody>
      </p:sp>
      <p:sp>
        <p:nvSpPr>
          <p:cNvPr id="4" name="Text Placeholder 3">
            <a:extLst>
              <a:ext uri="{FF2B5EF4-FFF2-40B4-BE49-F238E27FC236}">
                <a16:creationId xmlns:a16="http://schemas.microsoft.com/office/drawing/2014/main" id="{2CDE1203-0344-4F04-A7F2-E3B1F659962E}"/>
              </a:ext>
            </a:extLst>
          </p:cNvPr>
          <p:cNvSpPr>
            <a:spLocks noGrp="1"/>
          </p:cNvSpPr>
          <p:nvPr>
            <p:ph type="body" sz="quarter" idx="12"/>
          </p:nvPr>
        </p:nvSpPr>
        <p:spPr/>
        <p:txBody>
          <a:bodyPr/>
          <a:lstStyle/>
          <a:p>
            <a:r>
              <a:rPr lang="en-US" dirty="0"/>
              <a:t>This training is general information for Non-Clinical staff whose responsibilities do not include assessing eligibility/medical necessity for CMH/SUD services, recommending services, developing an individual plan of service, service authorization, UM/UR decisions, or service denials for consumers. </a:t>
            </a:r>
            <a:r>
              <a:rPr lang="en-US" u="sng" dirty="0"/>
              <a:t>Clinical staff who have the above roles must take a different training.</a:t>
            </a:r>
            <a:endParaRPr lang="en-US" dirty="0"/>
          </a:p>
          <a:p>
            <a:r>
              <a:rPr lang="en-US" dirty="0"/>
              <a:t>This training will explain both the grievance process and the appeals process that are available to the consumers we serve, and criteria CMH/SUD providers need to use in making service decisions.</a:t>
            </a:r>
          </a:p>
          <a:p>
            <a:r>
              <a:rPr lang="en-US" dirty="0"/>
              <a:t>The training provides basic information about consumers’ rights to grievances and appeals, so that you will be able to help consumers understand their rights and lead them to places/people that can give them more help if they need it.</a:t>
            </a:r>
          </a:p>
        </p:txBody>
      </p:sp>
    </p:spTree>
    <p:extLst>
      <p:ext uri="{BB962C8B-B14F-4D97-AF65-F5344CB8AC3E}">
        <p14:creationId xmlns:p14="http://schemas.microsoft.com/office/powerpoint/2010/main" val="2843616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680C6-B2B4-4A24-9E49-EB62AC370A44}"/>
              </a:ext>
            </a:extLst>
          </p:cNvPr>
          <p:cNvSpPr>
            <a:spLocks noGrp="1"/>
          </p:cNvSpPr>
          <p:nvPr>
            <p:ph type="title"/>
          </p:nvPr>
        </p:nvSpPr>
        <p:spPr/>
        <p:txBody>
          <a:bodyPr/>
          <a:lstStyle/>
          <a:p>
            <a:r>
              <a:rPr lang="en-US" dirty="0"/>
              <a:t>Non-Medicaid appeals timeframes</a:t>
            </a:r>
          </a:p>
        </p:txBody>
      </p:sp>
      <p:sp>
        <p:nvSpPr>
          <p:cNvPr id="3" name="Slide Number Placeholder 2">
            <a:extLst>
              <a:ext uri="{FF2B5EF4-FFF2-40B4-BE49-F238E27FC236}">
                <a16:creationId xmlns:a16="http://schemas.microsoft.com/office/drawing/2014/main" id="{E6A93A53-FB47-4D23-AE89-F97D04140B21}"/>
              </a:ext>
            </a:extLst>
          </p:cNvPr>
          <p:cNvSpPr>
            <a:spLocks noGrp="1"/>
          </p:cNvSpPr>
          <p:nvPr>
            <p:ph type="sldNum" sz="quarter" idx="11"/>
          </p:nvPr>
        </p:nvSpPr>
        <p:spPr/>
        <p:txBody>
          <a:bodyPr/>
          <a:lstStyle/>
          <a:p>
            <a:fld id="{3A98EE3D-8CD1-4C3F-BD1C-C98C9596463C}" type="slidenum">
              <a:rPr lang="en-US" smtClean="0"/>
              <a:pPr/>
              <a:t>20</a:t>
            </a:fld>
            <a:endParaRPr lang="en-US" dirty="0"/>
          </a:p>
        </p:txBody>
      </p:sp>
      <p:sp>
        <p:nvSpPr>
          <p:cNvPr id="4" name="Text Placeholder 3">
            <a:extLst>
              <a:ext uri="{FF2B5EF4-FFF2-40B4-BE49-F238E27FC236}">
                <a16:creationId xmlns:a16="http://schemas.microsoft.com/office/drawing/2014/main" id="{4D4DB514-8F99-440B-B9CE-642A1C6F1799}"/>
              </a:ext>
            </a:extLst>
          </p:cNvPr>
          <p:cNvSpPr>
            <a:spLocks noGrp="1"/>
          </p:cNvSpPr>
          <p:nvPr>
            <p:ph type="body" sz="quarter" idx="12"/>
          </p:nvPr>
        </p:nvSpPr>
        <p:spPr/>
        <p:txBody>
          <a:bodyPr/>
          <a:lstStyle/>
          <a:p>
            <a:r>
              <a:rPr lang="en-US" dirty="0"/>
              <a:t>Non-Medicaid/GF consumers have 30 days to request a local appeal of suspension, reduction, or termination of services.</a:t>
            </a:r>
          </a:p>
          <a:p>
            <a:r>
              <a:rPr lang="en-US" dirty="0"/>
              <a:t>Local appeal must be completed in 45 days from the request.</a:t>
            </a:r>
          </a:p>
          <a:p>
            <a:r>
              <a:rPr lang="en-US" dirty="0"/>
              <a:t>If local appeal upholds denial decision, consumers/guardians have 10 days to request a state appeal called an Alternative Dispute Resolution Process</a:t>
            </a:r>
          </a:p>
        </p:txBody>
      </p:sp>
    </p:spTree>
    <p:extLst>
      <p:ext uri="{BB962C8B-B14F-4D97-AF65-F5344CB8AC3E}">
        <p14:creationId xmlns:p14="http://schemas.microsoft.com/office/powerpoint/2010/main" val="1641377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750CF-A551-43C9-94E1-CEF75DBCD1BB}"/>
              </a:ext>
            </a:extLst>
          </p:cNvPr>
          <p:cNvSpPr>
            <a:spLocks noGrp="1"/>
          </p:cNvSpPr>
          <p:nvPr>
            <p:ph type="title"/>
          </p:nvPr>
        </p:nvSpPr>
        <p:spPr/>
        <p:txBody>
          <a:bodyPr/>
          <a:lstStyle/>
          <a:p>
            <a:r>
              <a:rPr lang="en-US" dirty="0"/>
              <a:t>Ways providers can be involved in appeals</a:t>
            </a:r>
          </a:p>
        </p:txBody>
      </p:sp>
      <p:sp>
        <p:nvSpPr>
          <p:cNvPr id="3" name="Slide Number Placeholder 2">
            <a:extLst>
              <a:ext uri="{FF2B5EF4-FFF2-40B4-BE49-F238E27FC236}">
                <a16:creationId xmlns:a16="http://schemas.microsoft.com/office/drawing/2014/main" id="{7BC11DC2-F7E7-4C0E-901A-B58D9F9393D4}"/>
              </a:ext>
            </a:extLst>
          </p:cNvPr>
          <p:cNvSpPr>
            <a:spLocks noGrp="1"/>
          </p:cNvSpPr>
          <p:nvPr>
            <p:ph type="sldNum" sz="quarter" idx="11"/>
          </p:nvPr>
        </p:nvSpPr>
        <p:spPr/>
        <p:txBody>
          <a:bodyPr/>
          <a:lstStyle/>
          <a:p>
            <a:fld id="{3A98EE3D-8CD1-4C3F-BD1C-C98C9596463C}" type="slidenum">
              <a:rPr lang="en-US" smtClean="0"/>
              <a:pPr/>
              <a:t>21</a:t>
            </a:fld>
            <a:endParaRPr lang="en-US" dirty="0"/>
          </a:p>
        </p:txBody>
      </p:sp>
      <p:sp>
        <p:nvSpPr>
          <p:cNvPr id="4" name="Text Placeholder 3">
            <a:extLst>
              <a:ext uri="{FF2B5EF4-FFF2-40B4-BE49-F238E27FC236}">
                <a16:creationId xmlns:a16="http://schemas.microsoft.com/office/drawing/2014/main" id="{291AC179-01CE-44EA-A4A1-3D6647D61080}"/>
              </a:ext>
            </a:extLst>
          </p:cNvPr>
          <p:cNvSpPr>
            <a:spLocks noGrp="1"/>
          </p:cNvSpPr>
          <p:nvPr>
            <p:ph type="body" sz="quarter" idx="12"/>
          </p:nvPr>
        </p:nvSpPr>
        <p:spPr/>
        <p:txBody>
          <a:bodyPr/>
          <a:lstStyle/>
          <a:p>
            <a:r>
              <a:rPr lang="en-US" dirty="0"/>
              <a:t>Providers can appeal, on behalf of a consumer, any utilization review decisions made by the PIHP/CMH/SUD Core Provider. Providers can also request an expedited appeal if a consumer’s life, health, or safety is in jeopardy. </a:t>
            </a:r>
          </a:p>
          <a:p>
            <a:r>
              <a:rPr lang="en-US" dirty="0"/>
              <a:t>A Provider’s request for an expedited appeal must be reviewed (consumer request can be denied, provider request cannot).</a:t>
            </a:r>
          </a:p>
          <a:p>
            <a:r>
              <a:rPr lang="en-US" dirty="0"/>
              <a:t>With written permission by a consumer, guardian, parent of a minor, a provider can be an Authorized Hearing Representative on behalf of a consumer.</a:t>
            </a:r>
          </a:p>
          <a:p>
            <a:r>
              <a:rPr lang="en-US" dirty="0"/>
              <a:t>Providers may also be request to attend appeals to give information/testify at the local or state level appeal.</a:t>
            </a:r>
          </a:p>
          <a:p>
            <a:endParaRPr lang="en-US" dirty="0"/>
          </a:p>
        </p:txBody>
      </p:sp>
    </p:spTree>
    <p:extLst>
      <p:ext uri="{BB962C8B-B14F-4D97-AF65-F5344CB8AC3E}">
        <p14:creationId xmlns:p14="http://schemas.microsoft.com/office/powerpoint/2010/main" val="408815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778F-A295-48E1-8350-D0AA04160B5B}"/>
              </a:ext>
            </a:extLst>
          </p:cNvPr>
          <p:cNvSpPr>
            <a:spLocks noGrp="1"/>
          </p:cNvSpPr>
          <p:nvPr>
            <p:ph type="title"/>
          </p:nvPr>
        </p:nvSpPr>
        <p:spPr/>
        <p:txBody>
          <a:bodyPr/>
          <a:lstStyle/>
          <a:p>
            <a:r>
              <a:rPr lang="en-US" dirty="0"/>
              <a:t>Providing notice of appeal rights </a:t>
            </a:r>
            <a:br>
              <a:rPr lang="en-US" dirty="0"/>
            </a:br>
            <a:r>
              <a:rPr lang="en-US" dirty="0"/>
              <a:t>(Medicaid and Non-Medicaid)</a:t>
            </a:r>
          </a:p>
        </p:txBody>
      </p:sp>
      <p:sp>
        <p:nvSpPr>
          <p:cNvPr id="3" name="Slide Number Placeholder 2">
            <a:extLst>
              <a:ext uri="{FF2B5EF4-FFF2-40B4-BE49-F238E27FC236}">
                <a16:creationId xmlns:a16="http://schemas.microsoft.com/office/drawing/2014/main" id="{D2273508-DFB5-43B9-96B8-42DED8219EB0}"/>
              </a:ext>
            </a:extLst>
          </p:cNvPr>
          <p:cNvSpPr>
            <a:spLocks noGrp="1"/>
          </p:cNvSpPr>
          <p:nvPr>
            <p:ph type="sldNum" sz="quarter" idx="11"/>
          </p:nvPr>
        </p:nvSpPr>
        <p:spPr/>
        <p:txBody>
          <a:bodyPr/>
          <a:lstStyle/>
          <a:p>
            <a:fld id="{3A98EE3D-8CD1-4C3F-BD1C-C98C9596463C}" type="slidenum">
              <a:rPr lang="en-US" smtClean="0"/>
              <a:pPr/>
              <a:t>22</a:t>
            </a:fld>
            <a:endParaRPr lang="en-US" dirty="0"/>
          </a:p>
        </p:txBody>
      </p:sp>
      <p:sp>
        <p:nvSpPr>
          <p:cNvPr id="4" name="Text Placeholder 3">
            <a:extLst>
              <a:ext uri="{FF2B5EF4-FFF2-40B4-BE49-F238E27FC236}">
                <a16:creationId xmlns:a16="http://schemas.microsoft.com/office/drawing/2014/main" id="{265064F6-5F57-44EA-B7A2-3599E343A25D}"/>
              </a:ext>
            </a:extLst>
          </p:cNvPr>
          <p:cNvSpPr>
            <a:spLocks noGrp="1"/>
          </p:cNvSpPr>
          <p:nvPr>
            <p:ph type="body" sz="quarter" idx="12"/>
          </p:nvPr>
        </p:nvSpPr>
        <p:spPr/>
        <p:txBody>
          <a:bodyPr/>
          <a:lstStyle/>
          <a:p>
            <a:r>
              <a:rPr lang="en-US" dirty="0"/>
              <a:t>A negative action that’s taken with a consumer’s services is also called an “Adverse Benefit Determination” (ABD) or “Action”. The agency that makes this decision is required to give notice. Most times this will be the Community Mental Health agency the PIHP, or the SUD ROSC Core Provider.</a:t>
            </a:r>
          </a:p>
          <a:p>
            <a:r>
              <a:rPr lang="en-US" dirty="0"/>
              <a:t>SUD Providers who terminate services/discharge before services or goals have been completed must give notice.</a:t>
            </a:r>
          </a:p>
          <a:p>
            <a:r>
              <a:rPr lang="en-US" dirty="0"/>
              <a:t>Consumers need to get written notice for all appealable decisions.</a:t>
            </a:r>
          </a:p>
          <a:p>
            <a:r>
              <a:rPr lang="en-US" dirty="0"/>
              <a:t>Consumers only need to do something with the notice they get if they disagree with what’s happening with their services.</a:t>
            </a:r>
          </a:p>
          <a:p>
            <a:r>
              <a:rPr lang="en-US" b="1" dirty="0"/>
              <a:t>A form to request an internal/local appeal must be included with the notice of a negative action.</a:t>
            </a:r>
          </a:p>
        </p:txBody>
      </p:sp>
    </p:spTree>
    <p:extLst>
      <p:ext uri="{BB962C8B-B14F-4D97-AF65-F5344CB8AC3E}">
        <p14:creationId xmlns:p14="http://schemas.microsoft.com/office/powerpoint/2010/main" val="1864516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0ADDA-10BC-467B-897D-7D6E06C928F1}"/>
              </a:ext>
            </a:extLst>
          </p:cNvPr>
          <p:cNvSpPr>
            <a:spLocks noGrp="1"/>
          </p:cNvSpPr>
          <p:nvPr>
            <p:ph type="title"/>
          </p:nvPr>
        </p:nvSpPr>
        <p:spPr/>
        <p:txBody>
          <a:bodyPr/>
          <a:lstStyle/>
          <a:p>
            <a:r>
              <a:rPr lang="en-US" dirty="0"/>
              <a:t>Information required in a notice of appeal rights</a:t>
            </a:r>
          </a:p>
        </p:txBody>
      </p:sp>
      <p:sp>
        <p:nvSpPr>
          <p:cNvPr id="3" name="Slide Number Placeholder 2">
            <a:extLst>
              <a:ext uri="{FF2B5EF4-FFF2-40B4-BE49-F238E27FC236}">
                <a16:creationId xmlns:a16="http://schemas.microsoft.com/office/drawing/2014/main" id="{44527929-8560-4E74-AB1F-AA1E4A41BC55}"/>
              </a:ext>
            </a:extLst>
          </p:cNvPr>
          <p:cNvSpPr>
            <a:spLocks noGrp="1"/>
          </p:cNvSpPr>
          <p:nvPr>
            <p:ph type="sldNum" sz="quarter" idx="11"/>
          </p:nvPr>
        </p:nvSpPr>
        <p:spPr/>
        <p:txBody>
          <a:bodyPr/>
          <a:lstStyle/>
          <a:p>
            <a:fld id="{3A98EE3D-8CD1-4C3F-BD1C-C98C9596463C}" type="slidenum">
              <a:rPr lang="en-US" smtClean="0"/>
              <a:pPr/>
              <a:t>23</a:t>
            </a:fld>
            <a:endParaRPr lang="en-US" dirty="0"/>
          </a:p>
        </p:txBody>
      </p:sp>
      <p:sp>
        <p:nvSpPr>
          <p:cNvPr id="4" name="Text Placeholder 3">
            <a:extLst>
              <a:ext uri="{FF2B5EF4-FFF2-40B4-BE49-F238E27FC236}">
                <a16:creationId xmlns:a16="http://schemas.microsoft.com/office/drawing/2014/main" id="{10D0AADF-D91E-4B56-99F0-0FF038F1B447}"/>
              </a:ext>
            </a:extLst>
          </p:cNvPr>
          <p:cNvSpPr>
            <a:spLocks noGrp="1"/>
          </p:cNvSpPr>
          <p:nvPr>
            <p:ph type="body" sz="quarter" idx="12"/>
          </p:nvPr>
        </p:nvSpPr>
        <p:spPr/>
        <p:txBody>
          <a:bodyPr>
            <a:normAutofit fontScale="92500"/>
          </a:bodyPr>
          <a:lstStyle/>
          <a:p>
            <a:r>
              <a:rPr lang="en-US" dirty="0"/>
              <a:t>The service(s) related to the decision.</a:t>
            </a:r>
          </a:p>
          <a:p>
            <a:r>
              <a:rPr lang="en-US" dirty="0"/>
              <a:t>The type of negative decision – denial, limited denial (receiving less than what was requested) suspension, reduction, or termination.</a:t>
            </a:r>
          </a:p>
          <a:p>
            <a:r>
              <a:rPr lang="en-US" dirty="0"/>
              <a:t>The effective date of the decision.</a:t>
            </a:r>
          </a:p>
          <a:p>
            <a:r>
              <a:rPr lang="en-US" dirty="0"/>
              <a:t>Advance Notice for decisions related to reductions, suspension, or termination must give </a:t>
            </a:r>
            <a:r>
              <a:rPr lang="en-US" b="1" dirty="0"/>
              <a:t>10 days</a:t>
            </a:r>
            <a:r>
              <a:rPr lang="en-US" dirty="0"/>
              <a:t> to file and ask those service(s) continue during the appeal and explain when one may be required to pay the costs of the continued services.</a:t>
            </a:r>
          </a:p>
          <a:p>
            <a:r>
              <a:rPr lang="en-US" dirty="0"/>
              <a:t>The right to be provided upon request and free of charge, reasonable access to and copies of all documents, records, information related to the decision.</a:t>
            </a:r>
          </a:p>
          <a:p>
            <a:r>
              <a:rPr lang="en-US" dirty="0"/>
              <a:t>An explanation of the reason(S) in easily understood language, AND the legal citation that applies to each decision.</a:t>
            </a:r>
          </a:p>
          <a:p>
            <a:r>
              <a:rPr lang="en-US" dirty="0"/>
              <a:t>The right to request an appeal, how to file and appeal, timeframes, and the appeal process.</a:t>
            </a:r>
          </a:p>
          <a:p>
            <a:r>
              <a:rPr lang="en-US" dirty="0"/>
              <a:t>When an expedited appeal can be request, the timeframes, and how to ask for one.</a:t>
            </a:r>
          </a:p>
        </p:txBody>
      </p:sp>
    </p:spTree>
    <p:extLst>
      <p:ext uri="{BB962C8B-B14F-4D97-AF65-F5344CB8AC3E}">
        <p14:creationId xmlns:p14="http://schemas.microsoft.com/office/powerpoint/2010/main" val="3989636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E5605-1938-411B-8CCF-B4D94517B7AF}"/>
              </a:ext>
            </a:extLst>
          </p:cNvPr>
          <p:cNvSpPr>
            <a:spLocks noGrp="1"/>
          </p:cNvSpPr>
          <p:nvPr>
            <p:ph type="title"/>
          </p:nvPr>
        </p:nvSpPr>
        <p:spPr/>
        <p:txBody>
          <a:bodyPr/>
          <a:lstStyle/>
          <a:p>
            <a:r>
              <a:rPr lang="en-US" dirty="0"/>
              <a:t>Local appeal process</a:t>
            </a:r>
          </a:p>
        </p:txBody>
      </p:sp>
      <p:sp>
        <p:nvSpPr>
          <p:cNvPr id="3" name="Text Placeholder 2">
            <a:extLst>
              <a:ext uri="{FF2B5EF4-FFF2-40B4-BE49-F238E27FC236}">
                <a16:creationId xmlns:a16="http://schemas.microsoft.com/office/drawing/2014/main" id="{8E871773-08AA-4E7C-94A5-A8762A5011D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D963FD9-A6FB-4D70-9576-9F379F3C62FA}"/>
              </a:ext>
            </a:extLst>
          </p:cNvPr>
          <p:cNvSpPr>
            <a:spLocks noGrp="1"/>
          </p:cNvSpPr>
          <p:nvPr>
            <p:ph type="sldNum" sz="quarter" idx="12"/>
          </p:nvPr>
        </p:nvSpPr>
        <p:spPr/>
        <p:txBody>
          <a:bodyPr/>
          <a:lstStyle/>
          <a:p>
            <a:fld id="{159F479D-7533-4EEF-A06F-7CD2FE3DB90D}" type="slidenum">
              <a:rPr lang="en-US" noProof="0" smtClean="0"/>
              <a:t>24</a:t>
            </a:fld>
            <a:endParaRPr lang="en-US" noProof="0" dirty="0"/>
          </a:p>
        </p:txBody>
      </p:sp>
    </p:spTree>
    <p:extLst>
      <p:ext uri="{BB962C8B-B14F-4D97-AF65-F5344CB8AC3E}">
        <p14:creationId xmlns:p14="http://schemas.microsoft.com/office/powerpoint/2010/main" val="129080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0CD9-FDD7-4759-9EEE-AC47FF3C8C43}"/>
              </a:ext>
            </a:extLst>
          </p:cNvPr>
          <p:cNvSpPr>
            <a:spLocks noGrp="1"/>
          </p:cNvSpPr>
          <p:nvPr>
            <p:ph type="title"/>
          </p:nvPr>
        </p:nvSpPr>
        <p:spPr/>
        <p:txBody>
          <a:bodyPr/>
          <a:lstStyle/>
          <a:p>
            <a:r>
              <a:rPr lang="en-US" dirty="0"/>
              <a:t>Medicaid internal appeal requirements</a:t>
            </a:r>
          </a:p>
        </p:txBody>
      </p:sp>
      <p:sp>
        <p:nvSpPr>
          <p:cNvPr id="3" name="Slide Number Placeholder 2">
            <a:extLst>
              <a:ext uri="{FF2B5EF4-FFF2-40B4-BE49-F238E27FC236}">
                <a16:creationId xmlns:a16="http://schemas.microsoft.com/office/drawing/2014/main" id="{F4887FB4-A22D-46A2-9C67-F4DED73F938B}"/>
              </a:ext>
            </a:extLst>
          </p:cNvPr>
          <p:cNvSpPr>
            <a:spLocks noGrp="1"/>
          </p:cNvSpPr>
          <p:nvPr>
            <p:ph type="sldNum" sz="quarter" idx="11"/>
          </p:nvPr>
        </p:nvSpPr>
        <p:spPr/>
        <p:txBody>
          <a:bodyPr/>
          <a:lstStyle/>
          <a:p>
            <a:fld id="{3A98EE3D-8CD1-4C3F-BD1C-C98C9596463C}" type="slidenum">
              <a:rPr lang="en-US" smtClean="0"/>
              <a:pPr/>
              <a:t>25</a:t>
            </a:fld>
            <a:endParaRPr lang="en-US" dirty="0"/>
          </a:p>
        </p:txBody>
      </p:sp>
      <p:sp>
        <p:nvSpPr>
          <p:cNvPr id="4" name="Text Placeholder 3">
            <a:extLst>
              <a:ext uri="{FF2B5EF4-FFF2-40B4-BE49-F238E27FC236}">
                <a16:creationId xmlns:a16="http://schemas.microsoft.com/office/drawing/2014/main" id="{6B06E0E8-BBA6-48D7-B711-76D7B9F9C1EA}"/>
              </a:ext>
            </a:extLst>
          </p:cNvPr>
          <p:cNvSpPr>
            <a:spLocks noGrp="1"/>
          </p:cNvSpPr>
          <p:nvPr>
            <p:ph type="body" sz="quarter" idx="12"/>
          </p:nvPr>
        </p:nvSpPr>
        <p:spPr/>
        <p:txBody>
          <a:bodyPr>
            <a:normAutofit fontScale="92500" lnSpcReduction="20000"/>
          </a:bodyPr>
          <a:lstStyle/>
          <a:p>
            <a:pPr marL="0" indent="0">
              <a:buNone/>
            </a:pPr>
            <a:r>
              <a:rPr lang="en-US" dirty="0"/>
              <a:t>Agencies completing an internal </a:t>
            </a:r>
            <a:r>
              <a:rPr lang="en-US" b="1" dirty="0"/>
              <a:t>Medicaid</a:t>
            </a:r>
            <a:r>
              <a:rPr lang="en-US" dirty="0"/>
              <a:t> appeal must:</a:t>
            </a:r>
          </a:p>
          <a:p>
            <a:r>
              <a:rPr lang="en-US" dirty="0"/>
              <a:t>Complete the whole process (meeting/review and written solution sent) within 30 days of request.</a:t>
            </a:r>
          </a:p>
          <a:p>
            <a:r>
              <a:rPr lang="en-US" dirty="0"/>
              <a:t>Include staff from the agency not involved in the decision being appealed, nor a subordinate of any staff involved in that initial decision.</a:t>
            </a:r>
          </a:p>
          <a:p>
            <a:r>
              <a:rPr lang="en-US" dirty="0"/>
              <a:t>Include staff who have the appropriate clinical expertise if the appeal involves either clinical issues or medical necessity.</a:t>
            </a:r>
          </a:p>
          <a:p>
            <a:r>
              <a:rPr lang="en-US" dirty="0"/>
              <a:t>Accept and review all information from consumer/representative regardless of whether it was used in the original decision or is new information since the initial decision.</a:t>
            </a:r>
          </a:p>
          <a:p>
            <a:r>
              <a:rPr lang="en-US" dirty="0"/>
              <a:t>Give the consumer/guardian a reasonable chance to present any evidence, testimony, and allegations of fact or law for their appeal, in person and in writing, including a due date to send this information so it can be included in the review.</a:t>
            </a:r>
          </a:p>
          <a:p>
            <a:r>
              <a:rPr lang="en-US" dirty="0"/>
              <a:t>Provide any record or documents the agency used or created to prepare for or review the appeal.</a:t>
            </a:r>
          </a:p>
          <a:p>
            <a:r>
              <a:rPr lang="en-US" dirty="0"/>
              <a:t>AFTER internal appeal is complete, provide a written resolution that explains what was reviewed, the appeal decision made, their right to request a State Fair Hearing, how to request a hearing, and the form they need to use to request a hearing.</a:t>
            </a:r>
          </a:p>
        </p:txBody>
      </p:sp>
    </p:spTree>
    <p:extLst>
      <p:ext uri="{BB962C8B-B14F-4D97-AF65-F5344CB8AC3E}">
        <p14:creationId xmlns:p14="http://schemas.microsoft.com/office/powerpoint/2010/main" val="2436305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13A9B-B470-4A0E-A9AA-2D2D4CCFCFE0}"/>
              </a:ext>
            </a:extLst>
          </p:cNvPr>
          <p:cNvSpPr>
            <a:spLocks noGrp="1"/>
          </p:cNvSpPr>
          <p:nvPr>
            <p:ph type="title"/>
          </p:nvPr>
        </p:nvSpPr>
        <p:spPr/>
        <p:txBody>
          <a:bodyPr/>
          <a:lstStyle/>
          <a:p>
            <a:r>
              <a:rPr lang="en-US" dirty="0"/>
              <a:t>Non-Medicaid local appeal process</a:t>
            </a:r>
          </a:p>
        </p:txBody>
      </p:sp>
      <p:sp>
        <p:nvSpPr>
          <p:cNvPr id="3" name="Slide Number Placeholder 2">
            <a:extLst>
              <a:ext uri="{FF2B5EF4-FFF2-40B4-BE49-F238E27FC236}">
                <a16:creationId xmlns:a16="http://schemas.microsoft.com/office/drawing/2014/main" id="{9F1F80AF-222D-4E61-8A70-0361A9244C9B}"/>
              </a:ext>
            </a:extLst>
          </p:cNvPr>
          <p:cNvSpPr>
            <a:spLocks noGrp="1"/>
          </p:cNvSpPr>
          <p:nvPr>
            <p:ph type="sldNum" sz="quarter" idx="11"/>
          </p:nvPr>
        </p:nvSpPr>
        <p:spPr/>
        <p:txBody>
          <a:bodyPr/>
          <a:lstStyle/>
          <a:p>
            <a:fld id="{3A98EE3D-8CD1-4C3F-BD1C-C98C9596463C}" type="slidenum">
              <a:rPr lang="en-US" smtClean="0"/>
              <a:pPr/>
              <a:t>26</a:t>
            </a:fld>
            <a:endParaRPr lang="en-US" dirty="0"/>
          </a:p>
        </p:txBody>
      </p:sp>
      <p:sp>
        <p:nvSpPr>
          <p:cNvPr id="4" name="Text Placeholder 3">
            <a:extLst>
              <a:ext uri="{FF2B5EF4-FFF2-40B4-BE49-F238E27FC236}">
                <a16:creationId xmlns:a16="http://schemas.microsoft.com/office/drawing/2014/main" id="{B470A8EE-3E75-44EC-A3E1-6800F3EA437F}"/>
              </a:ext>
            </a:extLst>
          </p:cNvPr>
          <p:cNvSpPr>
            <a:spLocks noGrp="1"/>
          </p:cNvSpPr>
          <p:nvPr>
            <p:ph type="body" sz="quarter" idx="12"/>
          </p:nvPr>
        </p:nvSpPr>
        <p:spPr/>
        <p:txBody>
          <a:bodyPr/>
          <a:lstStyle/>
          <a:p>
            <a:pPr marL="0" indent="0">
              <a:buNone/>
            </a:pPr>
            <a:r>
              <a:rPr lang="en-US" dirty="0"/>
              <a:t>Agencies completing a local Non-Medicaid appeal must:</a:t>
            </a:r>
          </a:p>
          <a:p>
            <a:r>
              <a:rPr lang="en-US" dirty="0"/>
              <a:t>Make sure the appeal occurs at the local agency where the negative decision was made.</a:t>
            </a:r>
          </a:p>
          <a:p>
            <a:r>
              <a:rPr lang="en-US" dirty="0"/>
              <a:t>Make sure staff reviewing the local appeal are not to be the same person(s) who made the initial decision.</a:t>
            </a:r>
          </a:p>
          <a:p>
            <a:r>
              <a:rPr lang="en-US" dirty="0"/>
              <a:t>Make sure at least one agency staff reviewing the appeal has the authority to make sure the agency completes any corrective actions or recommendations that come from the local appeal review.</a:t>
            </a:r>
          </a:p>
          <a:p>
            <a:r>
              <a:rPr lang="en-US" dirty="0"/>
              <a:t>Provides the consumer/guardian with a written decision and the next steps they can take if not satisfied with the result, including the right to access the state level Non-Medicaid appeal (MDHHS Alternative Dispute Resolution Process) after completing the local appeal.</a:t>
            </a:r>
          </a:p>
        </p:txBody>
      </p:sp>
    </p:spTree>
    <p:extLst>
      <p:ext uri="{BB962C8B-B14F-4D97-AF65-F5344CB8AC3E}">
        <p14:creationId xmlns:p14="http://schemas.microsoft.com/office/powerpoint/2010/main" val="3506215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BDF2-77A3-4336-8DE2-CA605ACFB249}"/>
              </a:ext>
            </a:extLst>
          </p:cNvPr>
          <p:cNvSpPr>
            <a:spLocks noGrp="1"/>
          </p:cNvSpPr>
          <p:nvPr>
            <p:ph type="title"/>
          </p:nvPr>
        </p:nvSpPr>
        <p:spPr/>
        <p:txBody>
          <a:bodyPr/>
          <a:lstStyle/>
          <a:p>
            <a:r>
              <a:rPr lang="en-US" dirty="0"/>
              <a:t>State level appeal processes</a:t>
            </a:r>
          </a:p>
        </p:txBody>
      </p:sp>
      <p:sp>
        <p:nvSpPr>
          <p:cNvPr id="3" name="Text Placeholder 2">
            <a:extLst>
              <a:ext uri="{FF2B5EF4-FFF2-40B4-BE49-F238E27FC236}">
                <a16:creationId xmlns:a16="http://schemas.microsoft.com/office/drawing/2014/main" id="{F272EAF7-A3B5-4D84-B9D7-682D21BB4F4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E03C5C4-BDD3-4B4C-A8A0-E285DD1A53B7}"/>
              </a:ext>
            </a:extLst>
          </p:cNvPr>
          <p:cNvSpPr>
            <a:spLocks noGrp="1"/>
          </p:cNvSpPr>
          <p:nvPr>
            <p:ph type="sldNum" sz="quarter" idx="12"/>
          </p:nvPr>
        </p:nvSpPr>
        <p:spPr/>
        <p:txBody>
          <a:bodyPr/>
          <a:lstStyle/>
          <a:p>
            <a:fld id="{159F479D-7533-4EEF-A06F-7CD2FE3DB90D}" type="slidenum">
              <a:rPr lang="en-US" noProof="0" smtClean="0"/>
              <a:t>27</a:t>
            </a:fld>
            <a:endParaRPr lang="en-US" noProof="0" dirty="0"/>
          </a:p>
        </p:txBody>
      </p:sp>
    </p:spTree>
    <p:extLst>
      <p:ext uri="{BB962C8B-B14F-4D97-AF65-F5344CB8AC3E}">
        <p14:creationId xmlns:p14="http://schemas.microsoft.com/office/powerpoint/2010/main" val="3980761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86883-487A-4C60-BE9B-AFC124081C3D}"/>
              </a:ext>
            </a:extLst>
          </p:cNvPr>
          <p:cNvSpPr>
            <a:spLocks noGrp="1"/>
          </p:cNvSpPr>
          <p:nvPr>
            <p:ph type="title"/>
          </p:nvPr>
        </p:nvSpPr>
        <p:spPr/>
        <p:txBody>
          <a:bodyPr/>
          <a:lstStyle/>
          <a:p>
            <a:r>
              <a:rPr lang="en-US" dirty="0"/>
              <a:t>Medicaid state fair hearing</a:t>
            </a:r>
          </a:p>
        </p:txBody>
      </p:sp>
      <p:sp>
        <p:nvSpPr>
          <p:cNvPr id="3" name="Slide Number Placeholder 2">
            <a:extLst>
              <a:ext uri="{FF2B5EF4-FFF2-40B4-BE49-F238E27FC236}">
                <a16:creationId xmlns:a16="http://schemas.microsoft.com/office/drawing/2014/main" id="{2ACF1E43-8F10-4826-AE52-3E3E3570602F}"/>
              </a:ext>
            </a:extLst>
          </p:cNvPr>
          <p:cNvSpPr>
            <a:spLocks noGrp="1"/>
          </p:cNvSpPr>
          <p:nvPr>
            <p:ph type="sldNum" sz="quarter" idx="11"/>
          </p:nvPr>
        </p:nvSpPr>
        <p:spPr/>
        <p:txBody>
          <a:bodyPr/>
          <a:lstStyle/>
          <a:p>
            <a:fld id="{3A98EE3D-8CD1-4C3F-BD1C-C98C9596463C}" type="slidenum">
              <a:rPr lang="en-US" smtClean="0"/>
              <a:pPr/>
              <a:t>28</a:t>
            </a:fld>
            <a:endParaRPr lang="en-US" dirty="0"/>
          </a:p>
        </p:txBody>
      </p:sp>
      <p:sp>
        <p:nvSpPr>
          <p:cNvPr id="4" name="Text Placeholder 3">
            <a:extLst>
              <a:ext uri="{FF2B5EF4-FFF2-40B4-BE49-F238E27FC236}">
                <a16:creationId xmlns:a16="http://schemas.microsoft.com/office/drawing/2014/main" id="{69BE4F25-C34E-40A9-A563-A239F3506B54}"/>
              </a:ext>
            </a:extLst>
          </p:cNvPr>
          <p:cNvSpPr>
            <a:spLocks noGrp="1"/>
          </p:cNvSpPr>
          <p:nvPr>
            <p:ph type="body" sz="quarter" idx="12"/>
          </p:nvPr>
        </p:nvSpPr>
        <p:spPr/>
        <p:txBody>
          <a:bodyPr>
            <a:normAutofit fontScale="85000" lnSpcReduction="10000"/>
          </a:bodyPr>
          <a:lstStyle/>
          <a:p>
            <a:r>
              <a:rPr lang="en-US" dirty="0"/>
              <a:t>A consumer must have internal appeal decision for hearing to be held (exception: if agency didn’t give proper notice or follow internal appeal requirements).</a:t>
            </a:r>
          </a:p>
          <a:p>
            <a:r>
              <a:rPr lang="en-US" dirty="0"/>
              <a:t>The Michigan Office of Administrative Hearings and Rules (MOAHR) manages hearings at the state &amp; sets the schedule for when a hearing will take place.</a:t>
            </a:r>
          </a:p>
          <a:p>
            <a:r>
              <a:rPr lang="en-US" dirty="0"/>
              <a:t>The hearing takes place before an Administrative Law Judge (ALJ). The </a:t>
            </a:r>
            <a:r>
              <a:rPr lang="en-US" dirty="0" err="1"/>
              <a:t>aLJ</a:t>
            </a:r>
            <a:r>
              <a:rPr lang="en-US" dirty="0"/>
              <a:t> formally hears each party present their case/argument and then makes a decision.</a:t>
            </a:r>
          </a:p>
          <a:p>
            <a:r>
              <a:rPr lang="en-US" dirty="0"/>
              <a:t>A hearing can either happen over the phone through a phone conference with the judge, or through an in-person hearing. A consumer/AHR must specifically ask for an in-person hearing; if they don’t request an in person hearing they will get a phone hearing.</a:t>
            </a:r>
          </a:p>
          <a:p>
            <a:r>
              <a:rPr lang="en-US" dirty="0"/>
              <a:t>At an in-person hearing, the judge comes directly to the CMH/county where the appeal-able action occurred to hear the case.</a:t>
            </a:r>
          </a:p>
          <a:p>
            <a:r>
              <a:rPr lang="en-US" dirty="0"/>
              <a:t>Only the person who requested a hearing can cancel their hearing if they decide they don’t want a hearing. Judge can also dismiss it.</a:t>
            </a:r>
          </a:p>
          <a:p>
            <a:r>
              <a:rPr lang="en-US" dirty="0"/>
              <a:t>The judge will send their decision in writing to both the consumer and the agency.</a:t>
            </a:r>
          </a:p>
          <a:p>
            <a:r>
              <a:rPr lang="en-US" dirty="0"/>
              <a:t>The judge’s decision is legally binding for both parties.</a:t>
            </a:r>
          </a:p>
          <a:p>
            <a:r>
              <a:rPr lang="en-US" dirty="0"/>
              <a:t>As with all types of appeals, consumers, guardians, or parents of minors can have an Authorized Hearing Representative request/present their case on their behalf. </a:t>
            </a:r>
          </a:p>
        </p:txBody>
      </p:sp>
    </p:spTree>
    <p:extLst>
      <p:ext uri="{BB962C8B-B14F-4D97-AF65-F5344CB8AC3E}">
        <p14:creationId xmlns:p14="http://schemas.microsoft.com/office/powerpoint/2010/main" val="2483612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E818-9238-41C5-8A78-0E20DE892C47}"/>
              </a:ext>
            </a:extLst>
          </p:cNvPr>
          <p:cNvSpPr>
            <a:spLocks noGrp="1"/>
          </p:cNvSpPr>
          <p:nvPr>
            <p:ph type="title"/>
          </p:nvPr>
        </p:nvSpPr>
        <p:spPr/>
        <p:txBody>
          <a:bodyPr/>
          <a:lstStyle/>
          <a:p>
            <a:r>
              <a:rPr lang="en-US" dirty="0"/>
              <a:t>Non-Medicaid state level appeal</a:t>
            </a:r>
            <a:br>
              <a:rPr lang="en-US" dirty="0"/>
            </a:br>
            <a:r>
              <a:rPr lang="en-US" dirty="0"/>
              <a:t>(Alternative dispute resolution process)</a:t>
            </a:r>
          </a:p>
        </p:txBody>
      </p:sp>
      <p:sp>
        <p:nvSpPr>
          <p:cNvPr id="3" name="Slide Number Placeholder 2">
            <a:extLst>
              <a:ext uri="{FF2B5EF4-FFF2-40B4-BE49-F238E27FC236}">
                <a16:creationId xmlns:a16="http://schemas.microsoft.com/office/drawing/2014/main" id="{6799CF0D-AD4A-41E3-B9BE-74AB152C7D2A}"/>
              </a:ext>
            </a:extLst>
          </p:cNvPr>
          <p:cNvSpPr>
            <a:spLocks noGrp="1"/>
          </p:cNvSpPr>
          <p:nvPr>
            <p:ph type="sldNum" sz="quarter" idx="11"/>
          </p:nvPr>
        </p:nvSpPr>
        <p:spPr/>
        <p:txBody>
          <a:bodyPr/>
          <a:lstStyle/>
          <a:p>
            <a:fld id="{3A98EE3D-8CD1-4C3F-BD1C-C98C9596463C}" type="slidenum">
              <a:rPr lang="en-US" smtClean="0"/>
              <a:pPr/>
              <a:t>29</a:t>
            </a:fld>
            <a:endParaRPr lang="en-US" dirty="0"/>
          </a:p>
        </p:txBody>
      </p:sp>
      <p:sp>
        <p:nvSpPr>
          <p:cNvPr id="4" name="Text Placeholder 3">
            <a:extLst>
              <a:ext uri="{FF2B5EF4-FFF2-40B4-BE49-F238E27FC236}">
                <a16:creationId xmlns:a16="http://schemas.microsoft.com/office/drawing/2014/main" id="{CB3B5621-3B36-407C-80B1-1C34D72FBA6A}"/>
              </a:ext>
            </a:extLst>
          </p:cNvPr>
          <p:cNvSpPr>
            <a:spLocks noGrp="1"/>
          </p:cNvSpPr>
          <p:nvPr>
            <p:ph type="body" sz="quarter" idx="12"/>
          </p:nvPr>
        </p:nvSpPr>
        <p:spPr/>
        <p:txBody>
          <a:bodyPr/>
          <a:lstStyle/>
          <a:p>
            <a:r>
              <a:rPr lang="en-US" dirty="0"/>
              <a:t>Can only occur after consumer had a local appeal and received the written results.</a:t>
            </a:r>
          </a:p>
          <a:p>
            <a:r>
              <a:rPr lang="en-US" dirty="0"/>
              <a:t>Non-Medicaid state appeal is reviewed by MDHHS Contracts staff.</a:t>
            </a:r>
          </a:p>
          <a:p>
            <a:r>
              <a:rPr lang="en-US" dirty="0"/>
              <a:t>MDHHS reviews requests within 2 days (1 day if expedited) and attempts to resolve in 15 days.</a:t>
            </a:r>
          </a:p>
          <a:p>
            <a:r>
              <a:rPr lang="en-US" dirty="0"/>
              <a:t>The state decision is non-binding decision (if no immediate health/safety impact).</a:t>
            </a:r>
          </a:p>
          <a:p>
            <a:r>
              <a:rPr lang="en-US" dirty="0"/>
              <a:t>Consumer may have to repay extended services if state agrees with CMH decision.</a:t>
            </a:r>
          </a:p>
        </p:txBody>
      </p:sp>
    </p:spTree>
    <p:extLst>
      <p:ext uri="{BB962C8B-B14F-4D97-AF65-F5344CB8AC3E}">
        <p14:creationId xmlns:p14="http://schemas.microsoft.com/office/powerpoint/2010/main" val="274951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616FA-4F8C-44D3-A19D-E15266650256}"/>
              </a:ext>
            </a:extLst>
          </p:cNvPr>
          <p:cNvSpPr>
            <a:spLocks noGrp="1"/>
          </p:cNvSpPr>
          <p:nvPr>
            <p:ph type="title"/>
          </p:nvPr>
        </p:nvSpPr>
        <p:spPr/>
        <p:txBody>
          <a:bodyPr/>
          <a:lstStyle/>
          <a:p>
            <a:r>
              <a:rPr lang="en-US" dirty="0"/>
              <a:t>Introduction</a:t>
            </a:r>
          </a:p>
        </p:txBody>
      </p:sp>
      <p:sp>
        <p:nvSpPr>
          <p:cNvPr id="3" name="Slide Number Placeholder 2">
            <a:extLst>
              <a:ext uri="{FF2B5EF4-FFF2-40B4-BE49-F238E27FC236}">
                <a16:creationId xmlns:a16="http://schemas.microsoft.com/office/drawing/2014/main" id="{903ECFE9-D263-42C2-812A-78F1649E3D6E}"/>
              </a:ext>
            </a:extLst>
          </p:cNvPr>
          <p:cNvSpPr>
            <a:spLocks noGrp="1"/>
          </p:cNvSpPr>
          <p:nvPr>
            <p:ph type="sldNum" sz="quarter" idx="11"/>
          </p:nvPr>
        </p:nvSpPr>
        <p:spPr/>
        <p:txBody>
          <a:bodyPr/>
          <a:lstStyle/>
          <a:p>
            <a:fld id="{3A98EE3D-8CD1-4C3F-BD1C-C98C9596463C}" type="slidenum">
              <a:rPr lang="en-US" smtClean="0"/>
              <a:pPr/>
              <a:t>3</a:t>
            </a:fld>
            <a:endParaRPr lang="en-US" dirty="0"/>
          </a:p>
        </p:txBody>
      </p:sp>
      <p:sp>
        <p:nvSpPr>
          <p:cNvPr id="4" name="Text Placeholder 3">
            <a:extLst>
              <a:ext uri="{FF2B5EF4-FFF2-40B4-BE49-F238E27FC236}">
                <a16:creationId xmlns:a16="http://schemas.microsoft.com/office/drawing/2014/main" id="{DA58035E-B090-488B-BBC6-45CA7D4CFF51}"/>
              </a:ext>
            </a:extLst>
          </p:cNvPr>
          <p:cNvSpPr>
            <a:spLocks noGrp="1"/>
          </p:cNvSpPr>
          <p:nvPr>
            <p:ph type="body" sz="quarter" idx="12"/>
          </p:nvPr>
        </p:nvSpPr>
        <p:spPr/>
        <p:txBody>
          <a:bodyPr/>
          <a:lstStyle/>
          <a:p>
            <a:r>
              <a:rPr lang="en-US" dirty="0"/>
              <a:t>Since the late 1990s, both the federal government and the state of Michigan have laws that give consumers, guardians, or parents of minors the right to challenge whenever something negative happens with their services and they disagree or are not satisfied with it.</a:t>
            </a:r>
          </a:p>
          <a:p>
            <a:r>
              <a:rPr lang="en-US" dirty="0"/>
              <a:t>The federal government defines these rights for consumers with Medicaid.</a:t>
            </a:r>
          </a:p>
          <a:p>
            <a:r>
              <a:rPr lang="en-US" dirty="0"/>
              <a:t>The state set up similar rights for people who do not have Medicaid.</a:t>
            </a:r>
          </a:p>
          <a:p>
            <a:r>
              <a:rPr lang="en-US" dirty="0"/>
              <a:t>These rights apply to all those we serve in the community mental health and substance use systems of care.</a:t>
            </a:r>
          </a:p>
        </p:txBody>
      </p:sp>
    </p:spTree>
    <p:extLst>
      <p:ext uri="{BB962C8B-B14F-4D97-AF65-F5344CB8AC3E}">
        <p14:creationId xmlns:p14="http://schemas.microsoft.com/office/powerpoint/2010/main" val="2722015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E903-BA5D-4A44-B469-43225D3340C6}"/>
              </a:ext>
            </a:extLst>
          </p:cNvPr>
          <p:cNvSpPr>
            <a:spLocks noGrp="1"/>
          </p:cNvSpPr>
          <p:nvPr>
            <p:ph type="title"/>
          </p:nvPr>
        </p:nvSpPr>
        <p:spPr/>
        <p:txBody>
          <a:bodyPr/>
          <a:lstStyle/>
          <a:p>
            <a:r>
              <a:rPr lang="en-US" dirty="0"/>
              <a:t>Role of fair hearings officer</a:t>
            </a:r>
          </a:p>
        </p:txBody>
      </p:sp>
      <p:sp>
        <p:nvSpPr>
          <p:cNvPr id="3" name="Slide Number Placeholder 2">
            <a:extLst>
              <a:ext uri="{FF2B5EF4-FFF2-40B4-BE49-F238E27FC236}">
                <a16:creationId xmlns:a16="http://schemas.microsoft.com/office/drawing/2014/main" id="{012990F8-D3E8-458C-B96B-431D7E78598D}"/>
              </a:ext>
            </a:extLst>
          </p:cNvPr>
          <p:cNvSpPr>
            <a:spLocks noGrp="1"/>
          </p:cNvSpPr>
          <p:nvPr>
            <p:ph type="sldNum" sz="quarter" idx="11"/>
          </p:nvPr>
        </p:nvSpPr>
        <p:spPr/>
        <p:txBody>
          <a:bodyPr/>
          <a:lstStyle/>
          <a:p>
            <a:fld id="{3A98EE3D-8CD1-4C3F-BD1C-C98C9596463C}" type="slidenum">
              <a:rPr lang="en-US" smtClean="0"/>
              <a:pPr/>
              <a:t>30</a:t>
            </a:fld>
            <a:endParaRPr lang="en-US" dirty="0"/>
          </a:p>
        </p:txBody>
      </p:sp>
      <p:sp>
        <p:nvSpPr>
          <p:cNvPr id="4" name="Text Placeholder 3">
            <a:extLst>
              <a:ext uri="{FF2B5EF4-FFF2-40B4-BE49-F238E27FC236}">
                <a16:creationId xmlns:a16="http://schemas.microsoft.com/office/drawing/2014/main" id="{924F9EAA-C386-4FAE-97DE-EEB3886C2879}"/>
              </a:ext>
            </a:extLst>
          </p:cNvPr>
          <p:cNvSpPr>
            <a:spLocks noGrp="1"/>
          </p:cNvSpPr>
          <p:nvPr>
            <p:ph type="body" sz="quarter" idx="12"/>
          </p:nvPr>
        </p:nvSpPr>
        <p:spPr/>
        <p:txBody>
          <a:bodyPr/>
          <a:lstStyle/>
          <a:p>
            <a:r>
              <a:rPr lang="en-US" dirty="0"/>
              <a:t>Represents the CMH/PIHP/SUD decision at all state level hearings &amp; presents the case before the judge at a Medicaid Fair Hearing.</a:t>
            </a:r>
          </a:p>
          <a:p>
            <a:r>
              <a:rPr lang="en-US" dirty="0"/>
              <a:t>Reviews the case and develops and submits hearing summary to MOAHR on behalf of the CMH/PIHP/SUD provider for State Medicaid Fair Hearings.</a:t>
            </a:r>
          </a:p>
          <a:p>
            <a:r>
              <a:rPr lang="en-US" dirty="0"/>
              <a:t>Prepares staff who will testify at State Medicaid Fair Hearing.</a:t>
            </a:r>
          </a:p>
          <a:p>
            <a:r>
              <a:rPr lang="en-US" dirty="0"/>
              <a:t>Provides training and consultation to all staff as needed.</a:t>
            </a:r>
          </a:p>
          <a:p>
            <a:r>
              <a:rPr lang="en-US" dirty="0"/>
              <a:t>Maintains appeals data per state and federal requirement (reports to CMHPSM UM/UR committee). </a:t>
            </a:r>
          </a:p>
          <a:p>
            <a:r>
              <a:rPr lang="en-US" dirty="0"/>
              <a:t>Participates in CMHPSM and state meetings/committees.</a:t>
            </a:r>
          </a:p>
        </p:txBody>
      </p:sp>
    </p:spTree>
    <p:extLst>
      <p:ext uri="{BB962C8B-B14F-4D97-AF65-F5344CB8AC3E}">
        <p14:creationId xmlns:p14="http://schemas.microsoft.com/office/powerpoint/2010/main" val="3989052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7A79-7AA3-410D-8FF4-42CF4C05ECC4}"/>
              </a:ext>
            </a:extLst>
          </p:cNvPr>
          <p:cNvSpPr>
            <a:spLocks noGrp="1"/>
          </p:cNvSpPr>
          <p:nvPr>
            <p:ph type="title"/>
          </p:nvPr>
        </p:nvSpPr>
        <p:spPr/>
        <p:txBody>
          <a:bodyPr/>
          <a:lstStyle/>
          <a:p>
            <a:r>
              <a:rPr lang="en-US" dirty="0"/>
              <a:t>Where to go for help or more information</a:t>
            </a:r>
          </a:p>
        </p:txBody>
      </p:sp>
      <p:sp>
        <p:nvSpPr>
          <p:cNvPr id="3" name="Slide Number Placeholder 2">
            <a:extLst>
              <a:ext uri="{FF2B5EF4-FFF2-40B4-BE49-F238E27FC236}">
                <a16:creationId xmlns:a16="http://schemas.microsoft.com/office/drawing/2014/main" id="{8805B517-76E0-4913-8B95-E58E644B40DB}"/>
              </a:ext>
            </a:extLst>
          </p:cNvPr>
          <p:cNvSpPr>
            <a:spLocks noGrp="1"/>
          </p:cNvSpPr>
          <p:nvPr>
            <p:ph type="sldNum" sz="quarter" idx="11"/>
          </p:nvPr>
        </p:nvSpPr>
        <p:spPr/>
        <p:txBody>
          <a:bodyPr/>
          <a:lstStyle/>
          <a:p>
            <a:fld id="{3A98EE3D-8CD1-4C3F-BD1C-C98C9596463C}" type="slidenum">
              <a:rPr lang="en-US" smtClean="0"/>
              <a:pPr/>
              <a:t>31</a:t>
            </a:fld>
            <a:endParaRPr lang="en-US" dirty="0"/>
          </a:p>
        </p:txBody>
      </p:sp>
      <p:sp>
        <p:nvSpPr>
          <p:cNvPr id="4" name="Text Placeholder 3">
            <a:extLst>
              <a:ext uri="{FF2B5EF4-FFF2-40B4-BE49-F238E27FC236}">
                <a16:creationId xmlns:a16="http://schemas.microsoft.com/office/drawing/2014/main" id="{3BE951B1-FE23-4D1F-9887-100BA9967D12}"/>
              </a:ext>
            </a:extLst>
          </p:cNvPr>
          <p:cNvSpPr>
            <a:spLocks noGrp="1"/>
          </p:cNvSpPr>
          <p:nvPr>
            <p:ph type="body" sz="quarter" idx="12"/>
          </p:nvPr>
        </p:nvSpPr>
        <p:spPr/>
        <p:txBody>
          <a:bodyPr/>
          <a:lstStyle/>
          <a:p>
            <a:r>
              <a:rPr lang="en-US" dirty="0"/>
              <a:t>Your local agency Customer Services/Appeals staff.</a:t>
            </a:r>
          </a:p>
          <a:p>
            <a:r>
              <a:rPr lang="en-US" dirty="0"/>
              <a:t>Your local agency Recipient Rights Officer</a:t>
            </a:r>
          </a:p>
          <a:p>
            <a:r>
              <a:rPr lang="en-US" dirty="0"/>
              <a:t>Fair hearings officer in your county:</a:t>
            </a:r>
          </a:p>
          <a:p>
            <a:r>
              <a:rPr lang="en-US" dirty="0"/>
              <a:t>Katie </a:t>
            </a:r>
            <a:r>
              <a:rPr lang="en-US" dirty="0" err="1"/>
              <a:t>Snay</a:t>
            </a:r>
            <a:r>
              <a:rPr lang="en-US" dirty="0"/>
              <a:t>, Fair Hearings Officer – Washtenaw CMH, Livingston CMHA/SUD (734) 544-3000</a:t>
            </a:r>
          </a:p>
          <a:p>
            <a:r>
              <a:rPr lang="en-US" dirty="0"/>
              <a:t>Jaclyn Bradley, Fair Hearings Officer – Lenawee CMHA/SUD (517) 263-8905</a:t>
            </a:r>
          </a:p>
          <a:p>
            <a:r>
              <a:rPr lang="en-US" dirty="0"/>
              <a:t>Meagan </a:t>
            </a:r>
            <a:r>
              <a:rPr lang="en-US" dirty="0" err="1"/>
              <a:t>Schinella</a:t>
            </a:r>
            <a:r>
              <a:rPr lang="en-US" dirty="0"/>
              <a:t>, Fair Hearings Officer – Monroe CMHA (734) 243-7340</a:t>
            </a:r>
          </a:p>
          <a:p>
            <a:r>
              <a:rPr lang="en-US" dirty="0"/>
              <a:t>CJ Witherow, Fair Hearings Officer – SUD Services Washtenaw and Monroe Counties (734) 478-0475</a:t>
            </a:r>
          </a:p>
          <a:p>
            <a:pPr marL="0" indent="0">
              <a:buNone/>
            </a:pPr>
            <a:r>
              <a:rPr lang="en-US" dirty="0"/>
              <a:t>An evaluation of fiscal year quality improvement data reviews conducted by the CMHPSM including grievance and appeals data, called the Quality Assessment and Performance Improvement Plan (QAPIP) is available here:</a:t>
            </a:r>
          </a:p>
          <a:p>
            <a:pPr marL="0" indent="0">
              <a:buNone/>
            </a:pPr>
            <a:r>
              <a:rPr lang="en-US" dirty="0">
                <a:hlinkClick r:id="rId2"/>
              </a:rPr>
              <a:t>https://www.cmhpsm.org/provider-manual</a:t>
            </a:r>
            <a:endParaRPr lang="en-US" dirty="0"/>
          </a:p>
        </p:txBody>
      </p:sp>
    </p:spTree>
    <p:extLst>
      <p:ext uri="{BB962C8B-B14F-4D97-AF65-F5344CB8AC3E}">
        <p14:creationId xmlns:p14="http://schemas.microsoft.com/office/powerpoint/2010/main" val="250517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30CD0-2E85-40CF-A7DC-91F86F7AD797}"/>
              </a:ext>
            </a:extLst>
          </p:cNvPr>
          <p:cNvSpPr>
            <a:spLocks noGrp="1"/>
          </p:cNvSpPr>
          <p:nvPr>
            <p:ph type="title"/>
          </p:nvPr>
        </p:nvSpPr>
        <p:spPr/>
        <p:txBody>
          <a:bodyPr/>
          <a:lstStyle/>
          <a:p>
            <a:r>
              <a:rPr lang="en-US" dirty="0"/>
              <a:t>Grievance &amp; appeals policy</a:t>
            </a:r>
          </a:p>
        </p:txBody>
      </p:sp>
      <p:sp>
        <p:nvSpPr>
          <p:cNvPr id="3" name="Slide Number Placeholder 2">
            <a:extLst>
              <a:ext uri="{FF2B5EF4-FFF2-40B4-BE49-F238E27FC236}">
                <a16:creationId xmlns:a16="http://schemas.microsoft.com/office/drawing/2014/main" id="{377E1710-C3F9-4ADB-9126-0C93FCD5ECC3}"/>
              </a:ext>
            </a:extLst>
          </p:cNvPr>
          <p:cNvSpPr>
            <a:spLocks noGrp="1"/>
          </p:cNvSpPr>
          <p:nvPr>
            <p:ph type="sldNum" sz="quarter" idx="11"/>
          </p:nvPr>
        </p:nvSpPr>
        <p:spPr/>
        <p:txBody>
          <a:bodyPr/>
          <a:lstStyle/>
          <a:p>
            <a:fld id="{3A98EE3D-8CD1-4C3F-BD1C-C98C9596463C}" type="slidenum">
              <a:rPr lang="en-US" smtClean="0"/>
              <a:pPr/>
              <a:t>4</a:t>
            </a:fld>
            <a:endParaRPr lang="en-US" dirty="0"/>
          </a:p>
        </p:txBody>
      </p:sp>
      <p:sp>
        <p:nvSpPr>
          <p:cNvPr id="4" name="Text Placeholder 3">
            <a:extLst>
              <a:ext uri="{FF2B5EF4-FFF2-40B4-BE49-F238E27FC236}">
                <a16:creationId xmlns:a16="http://schemas.microsoft.com/office/drawing/2014/main" id="{9A500A94-4FF4-4CCA-BD2C-519260EB9199}"/>
              </a:ext>
            </a:extLst>
          </p:cNvPr>
          <p:cNvSpPr>
            <a:spLocks noGrp="1"/>
          </p:cNvSpPr>
          <p:nvPr>
            <p:ph type="body" sz="quarter" idx="12"/>
          </p:nvPr>
        </p:nvSpPr>
        <p:spPr/>
        <p:txBody>
          <a:bodyPr/>
          <a:lstStyle/>
          <a:p>
            <a:r>
              <a:rPr lang="en-US" dirty="0"/>
              <a:t>The purpose of grievance and appeals processes is to provide consumers with ways they can:</a:t>
            </a:r>
          </a:p>
          <a:p>
            <a:pPr marL="666900" lvl="1" indent="-342900">
              <a:buFont typeface="+mj-lt"/>
              <a:buAutoNum type="arabicPeriod"/>
            </a:pPr>
            <a:r>
              <a:rPr lang="en-US" dirty="0"/>
              <a:t>Ask for and receive a second opinion.</a:t>
            </a:r>
          </a:p>
          <a:p>
            <a:pPr marL="666900" lvl="1" indent="-342900">
              <a:buFont typeface="+mj-lt"/>
              <a:buAutoNum type="arabicPeriod"/>
            </a:pPr>
            <a:r>
              <a:rPr lang="en-US" dirty="0"/>
              <a:t>File a grievance if they are not happy with other aspects of their services/supports not related to recipient rights or appeals.</a:t>
            </a:r>
          </a:p>
          <a:p>
            <a:pPr marL="666900" lvl="1" indent="-342900">
              <a:buFont typeface="+mj-lt"/>
              <a:buAutoNum type="arabicPeriod"/>
            </a:pPr>
            <a:r>
              <a:rPr lang="en-US" dirty="0"/>
              <a:t>As for an appeal if the services they want are denied, limited, or taken away somehow.</a:t>
            </a:r>
          </a:p>
          <a:p>
            <a:r>
              <a:rPr lang="en-US" dirty="0"/>
              <a:t>All staff, students, and volunteers in our system and our region are responsible for making sure consumers have these rights and have the information they need to act on these rights.</a:t>
            </a:r>
          </a:p>
        </p:txBody>
      </p:sp>
    </p:spTree>
    <p:extLst>
      <p:ext uri="{BB962C8B-B14F-4D97-AF65-F5344CB8AC3E}">
        <p14:creationId xmlns:p14="http://schemas.microsoft.com/office/powerpoint/2010/main" val="80623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35B3F-565B-4887-A03F-7C1616EEFE95}"/>
              </a:ext>
            </a:extLst>
          </p:cNvPr>
          <p:cNvSpPr>
            <a:spLocks noGrp="1"/>
          </p:cNvSpPr>
          <p:nvPr>
            <p:ph type="title"/>
          </p:nvPr>
        </p:nvSpPr>
        <p:spPr/>
        <p:txBody>
          <a:bodyPr/>
          <a:lstStyle/>
          <a:p>
            <a:r>
              <a:rPr lang="en-US" dirty="0"/>
              <a:t>General grievance &amp; Appeals standards</a:t>
            </a:r>
          </a:p>
        </p:txBody>
      </p:sp>
      <p:sp>
        <p:nvSpPr>
          <p:cNvPr id="3" name="Slide Number Placeholder 2">
            <a:extLst>
              <a:ext uri="{FF2B5EF4-FFF2-40B4-BE49-F238E27FC236}">
                <a16:creationId xmlns:a16="http://schemas.microsoft.com/office/drawing/2014/main" id="{1C62F0D4-7A03-450B-ADC6-5B6A82B04D8B}"/>
              </a:ext>
            </a:extLst>
          </p:cNvPr>
          <p:cNvSpPr>
            <a:spLocks noGrp="1"/>
          </p:cNvSpPr>
          <p:nvPr>
            <p:ph type="sldNum" sz="quarter" idx="11"/>
          </p:nvPr>
        </p:nvSpPr>
        <p:spPr/>
        <p:txBody>
          <a:bodyPr/>
          <a:lstStyle/>
          <a:p>
            <a:fld id="{3A98EE3D-8CD1-4C3F-BD1C-C98C9596463C}" type="slidenum">
              <a:rPr lang="en-US" smtClean="0"/>
              <a:pPr/>
              <a:t>5</a:t>
            </a:fld>
            <a:endParaRPr lang="en-US" dirty="0"/>
          </a:p>
        </p:txBody>
      </p:sp>
      <p:sp>
        <p:nvSpPr>
          <p:cNvPr id="4" name="Text Placeholder 3">
            <a:extLst>
              <a:ext uri="{FF2B5EF4-FFF2-40B4-BE49-F238E27FC236}">
                <a16:creationId xmlns:a16="http://schemas.microsoft.com/office/drawing/2014/main" id="{EFB9D48D-C8FF-401C-B423-080BBCA43A85}"/>
              </a:ext>
            </a:extLst>
          </p:cNvPr>
          <p:cNvSpPr>
            <a:spLocks noGrp="1"/>
          </p:cNvSpPr>
          <p:nvPr>
            <p:ph type="body" sz="quarter" idx="12"/>
          </p:nvPr>
        </p:nvSpPr>
        <p:spPr/>
        <p:txBody>
          <a:bodyPr/>
          <a:lstStyle/>
          <a:p>
            <a:r>
              <a:rPr lang="en-US" dirty="0"/>
              <a:t>Providers or consumers who file a grievance or appeal are free from discrimination or retaliation.</a:t>
            </a:r>
          </a:p>
          <a:p>
            <a:r>
              <a:rPr lang="en-US" dirty="0"/>
              <a:t>Grievances and appeal process need to support resolving people’s concerns &amp; improve the quality of services.</a:t>
            </a:r>
          </a:p>
          <a:p>
            <a:r>
              <a:rPr lang="en-US" dirty="0"/>
              <a:t>The goal is to resolve concerns locally as much as possible.</a:t>
            </a:r>
          </a:p>
          <a:p>
            <a:r>
              <a:rPr lang="en-US" dirty="0"/>
              <a:t>Consumers need to be informed of service decisions, their rights to file a grievance or appeal at any time they wish while receiving services, and any timeframe limits with those rights.</a:t>
            </a:r>
          </a:p>
          <a:p>
            <a:r>
              <a:rPr lang="en-US" dirty="0"/>
              <a:t>Consumers must be given reasonable assistance in filing an appeal or grievance (they must be provided with things like interpreters, toll free numbers, TTY/TTD)</a:t>
            </a:r>
          </a:p>
        </p:txBody>
      </p:sp>
    </p:spTree>
    <p:extLst>
      <p:ext uri="{BB962C8B-B14F-4D97-AF65-F5344CB8AC3E}">
        <p14:creationId xmlns:p14="http://schemas.microsoft.com/office/powerpoint/2010/main" val="227741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5A2EB-2942-417F-AA5B-F3447F08E4FB}"/>
              </a:ext>
            </a:extLst>
          </p:cNvPr>
          <p:cNvSpPr>
            <a:spLocks noGrp="1"/>
          </p:cNvSpPr>
          <p:nvPr>
            <p:ph type="title"/>
          </p:nvPr>
        </p:nvSpPr>
        <p:spPr/>
        <p:txBody>
          <a:bodyPr/>
          <a:lstStyle/>
          <a:p>
            <a:r>
              <a:rPr lang="en-US" dirty="0"/>
              <a:t>Grievance &amp; appeal options</a:t>
            </a:r>
          </a:p>
        </p:txBody>
      </p:sp>
      <p:sp>
        <p:nvSpPr>
          <p:cNvPr id="3" name="Slide Number Placeholder 2">
            <a:extLst>
              <a:ext uri="{FF2B5EF4-FFF2-40B4-BE49-F238E27FC236}">
                <a16:creationId xmlns:a16="http://schemas.microsoft.com/office/drawing/2014/main" id="{12DAC787-3B1F-4DEB-ADAE-B9FAB8BD263A}"/>
              </a:ext>
            </a:extLst>
          </p:cNvPr>
          <p:cNvSpPr>
            <a:spLocks noGrp="1"/>
          </p:cNvSpPr>
          <p:nvPr>
            <p:ph type="sldNum" sz="quarter" idx="11"/>
          </p:nvPr>
        </p:nvSpPr>
        <p:spPr/>
        <p:txBody>
          <a:bodyPr/>
          <a:lstStyle/>
          <a:p>
            <a:fld id="{3A98EE3D-8CD1-4C3F-BD1C-C98C9596463C}" type="slidenum">
              <a:rPr lang="en-US" smtClean="0"/>
              <a:pPr/>
              <a:t>6</a:t>
            </a:fld>
            <a:endParaRPr lang="en-US" dirty="0"/>
          </a:p>
        </p:txBody>
      </p:sp>
      <p:sp>
        <p:nvSpPr>
          <p:cNvPr id="4" name="Text Placeholder 3">
            <a:extLst>
              <a:ext uri="{FF2B5EF4-FFF2-40B4-BE49-F238E27FC236}">
                <a16:creationId xmlns:a16="http://schemas.microsoft.com/office/drawing/2014/main" id="{BFDDE03F-F3E7-4DFF-AFF1-9B060C213B1F}"/>
              </a:ext>
            </a:extLst>
          </p:cNvPr>
          <p:cNvSpPr>
            <a:spLocks noGrp="1"/>
          </p:cNvSpPr>
          <p:nvPr>
            <p:ph type="body" sz="quarter" idx="12"/>
          </p:nvPr>
        </p:nvSpPr>
        <p:spPr/>
        <p:txBody>
          <a:bodyPr/>
          <a:lstStyle/>
          <a:p>
            <a:r>
              <a:rPr lang="en-US" dirty="0"/>
              <a:t>There are three options consumers have to express concerns with their services:</a:t>
            </a:r>
          </a:p>
          <a:p>
            <a:r>
              <a:rPr lang="en-US" dirty="0"/>
              <a:t>Second opinion</a:t>
            </a:r>
          </a:p>
          <a:p>
            <a:r>
              <a:rPr lang="en-US" dirty="0"/>
              <a:t>Grievance (always Local)</a:t>
            </a:r>
          </a:p>
          <a:p>
            <a:r>
              <a:rPr lang="en-US" dirty="0"/>
              <a:t>Appeal (Local and State levels)</a:t>
            </a:r>
          </a:p>
          <a:p>
            <a:pPr lvl="1"/>
            <a:r>
              <a:rPr lang="en-US" dirty="0"/>
              <a:t>Internal/Local Level Appeals for both Medicaid and Non-Medicaid consumers</a:t>
            </a:r>
          </a:p>
          <a:p>
            <a:pPr lvl="1"/>
            <a:r>
              <a:rPr lang="en-US" dirty="0"/>
              <a:t>State Medicaid Fair Hearing for Medicaid consumers</a:t>
            </a:r>
          </a:p>
          <a:p>
            <a:pPr lvl="1"/>
            <a:r>
              <a:rPr lang="en-US" dirty="0"/>
              <a:t>State level Alternative Dispute Resolution Process for Non-Medicaid consumers</a:t>
            </a:r>
          </a:p>
          <a:p>
            <a:r>
              <a:rPr lang="en-US" b="1" dirty="0"/>
              <a:t>These options would occur except for, or including, a possible violation of their rights that the Office of Recipient Rights would handle.</a:t>
            </a:r>
          </a:p>
        </p:txBody>
      </p:sp>
    </p:spTree>
    <p:extLst>
      <p:ext uri="{BB962C8B-B14F-4D97-AF65-F5344CB8AC3E}">
        <p14:creationId xmlns:p14="http://schemas.microsoft.com/office/powerpoint/2010/main" val="57718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D57F-107A-4854-9DD0-41F68D4D0D76}"/>
              </a:ext>
            </a:extLst>
          </p:cNvPr>
          <p:cNvSpPr>
            <a:spLocks noGrp="1"/>
          </p:cNvSpPr>
          <p:nvPr>
            <p:ph type="title"/>
          </p:nvPr>
        </p:nvSpPr>
        <p:spPr/>
        <p:txBody>
          <a:bodyPr/>
          <a:lstStyle/>
          <a:p>
            <a:r>
              <a:rPr lang="en-US" dirty="0"/>
              <a:t>Second Opinions</a:t>
            </a:r>
          </a:p>
        </p:txBody>
      </p:sp>
      <p:sp>
        <p:nvSpPr>
          <p:cNvPr id="3" name="Text Placeholder 2">
            <a:extLst>
              <a:ext uri="{FF2B5EF4-FFF2-40B4-BE49-F238E27FC236}">
                <a16:creationId xmlns:a16="http://schemas.microsoft.com/office/drawing/2014/main" id="{7924C3A0-DAD9-4E97-918B-C958EFC1A36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6EFA71F-4C47-40A0-B074-26EAC08A3865}"/>
              </a:ext>
            </a:extLst>
          </p:cNvPr>
          <p:cNvSpPr>
            <a:spLocks noGrp="1"/>
          </p:cNvSpPr>
          <p:nvPr>
            <p:ph type="sldNum" sz="quarter" idx="12"/>
          </p:nvPr>
        </p:nvSpPr>
        <p:spPr/>
        <p:txBody>
          <a:bodyPr/>
          <a:lstStyle/>
          <a:p>
            <a:fld id="{159F479D-7533-4EEF-A06F-7CD2FE3DB90D}" type="slidenum">
              <a:rPr lang="en-US" noProof="0" smtClean="0"/>
              <a:t>7</a:t>
            </a:fld>
            <a:endParaRPr lang="en-US" noProof="0" dirty="0"/>
          </a:p>
        </p:txBody>
      </p:sp>
    </p:spTree>
    <p:extLst>
      <p:ext uri="{BB962C8B-B14F-4D97-AF65-F5344CB8AC3E}">
        <p14:creationId xmlns:p14="http://schemas.microsoft.com/office/powerpoint/2010/main" val="362805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F525E-2A1A-482B-8765-82FCE2DB6C03}"/>
              </a:ext>
            </a:extLst>
          </p:cNvPr>
          <p:cNvSpPr>
            <a:spLocks noGrp="1"/>
          </p:cNvSpPr>
          <p:nvPr>
            <p:ph type="title"/>
          </p:nvPr>
        </p:nvSpPr>
        <p:spPr/>
        <p:txBody>
          <a:bodyPr/>
          <a:lstStyle/>
          <a:p>
            <a:r>
              <a:rPr lang="en-US" dirty="0"/>
              <a:t>Second opinions</a:t>
            </a:r>
          </a:p>
        </p:txBody>
      </p:sp>
      <p:sp>
        <p:nvSpPr>
          <p:cNvPr id="3" name="Slide Number Placeholder 2">
            <a:extLst>
              <a:ext uri="{FF2B5EF4-FFF2-40B4-BE49-F238E27FC236}">
                <a16:creationId xmlns:a16="http://schemas.microsoft.com/office/drawing/2014/main" id="{9C2DA339-8B26-490B-AF52-2DB84A13FCF2}"/>
              </a:ext>
            </a:extLst>
          </p:cNvPr>
          <p:cNvSpPr>
            <a:spLocks noGrp="1"/>
          </p:cNvSpPr>
          <p:nvPr>
            <p:ph type="sldNum" sz="quarter" idx="11"/>
          </p:nvPr>
        </p:nvSpPr>
        <p:spPr/>
        <p:txBody>
          <a:bodyPr/>
          <a:lstStyle/>
          <a:p>
            <a:fld id="{3A98EE3D-8CD1-4C3F-BD1C-C98C9596463C}" type="slidenum">
              <a:rPr lang="en-US" smtClean="0"/>
              <a:pPr/>
              <a:t>8</a:t>
            </a:fld>
            <a:endParaRPr lang="en-US" dirty="0"/>
          </a:p>
        </p:txBody>
      </p:sp>
      <p:sp>
        <p:nvSpPr>
          <p:cNvPr id="4" name="Text Placeholder 3">
            <a:extLst>
              <a:ext uri="{FF2B5EF4-FFF2-40B4-BE49-F238E27FC236}">
                <a16:creationId xmlns:a16="http://schemas.microsoft.com/office/drawing/2014/main" id="{DB370AE5-62A5-4B85-B5A0-A2BA0DE48DED}"/>
              </a:ext>
            </a:extLst>
          </p:cNvPr>
          <p:cNvSpPr>
            <a:spLocks noGrp="1"/>
          </p:cNvSpPr>
          <p:nvPr>
            <p:ph type="body" sz="quarter" idx="12"/>
          </p:nvPr>
        </p:nvSpPr>
        <p:spPr/>
        <p:txBody>
          <a:bodyPr/>
          <a:lstStyle/>
          <a:p>
            <a:r>
              <a:rPr lang="en-US" dirty="0"/>
              <a:t>Consumers must be offered a Second Opinion when they are denied being able to enter CMH or SUD services, or when they are denied urgent/emergent inpatient services such as psychiatric hospitalization or detox.</a:t>
            </a:r>
          </a:p>
          <a:p>
            <a:r>
              <a:rPr lang="en-US" dirty="0"/>
              <a:t>A second opinion must be provided by a physician, licensed psychologist, registered professional nurse, master’s level psychologist, or master’s level social worker.</a:t>
            </a:r>
          </a:p>
          <a:p>
            <a:r>
              <a:rPr lang="en-US" dirty="0"/>
              <a:t>A second opinion is to be provided at no cost to the consumer.</a:t>
            </a:r>
          </a:p>
          <a:p>
            <a:r>
              <a:rPr lang="en-US" dirty="0"/>
              <a:t>Consumers/legal reps have 30 days to request second opinion.</a:t>
            </a:r>
          </a:p>
          <a:p>
            <a:r>
              <a:rPr lang="en-US" dirty="0"/>
              <a:t>For denial of service, 2</a:t>
            </a:r>
            <a:r>
              <a:rPr lang="en-US" baseline="30000" dirty="0"/>
              <a:t>nd</a:t>
            </a:r>
            <a:r>
              <a:rPr lang="en-US" dirty="0"/>
              <a:t> opinion must be done within 5 business days.</a:t>
            </a:r>
          </a:p>
          <a:p>
            <a:r>
              <a:rPr lang="en-US" dirty="0"/>
              <a:t>For denial of urgent/hospitalization, 2</a:t>
            </a:r>
            <a:r>
              <a:rPr lang="en-US" baseline="30000" dirty="0"/>
              <a:t>nd</a:t>
            </a:r>
            <a:r>
              <a:rPr lang="en-US" dirty="0"/>
              <a:t> opinion must be done within </a:t>
            </a:r>
            <a:r>
              <a:rPr lang="en-US" dirty="0">
                <a:solidFill>
                  <a:srgbClr val="5C9CA6"/>
                </a:solidFill>
              </a:rPr>
              <a:t>72 hours for Medicaid </a:t>
            </a:r>
            <a:r>
              <a:rPr lang="en-US" dirty="0"/>
              <a:t>or </a:t>
            </a:r>
            <a:r>
              <a:rPr lang="en-US" dirty="0">
                <a:solidFill>
                  <a:srgbClr val="EDB57A"/>
                </a:solidFill>
              </a:rPr>
              <a:t>3 working days for Non-Medicaid</a:t>
            </a:r>
          </a:p>
          <a:p>
            <a:r>
              <a:rPr lang="en-US" dirty="0">
                <a:solidFill>
                  <a:srgbClr val="465359"/>
                </a:solidFill>
              </a:rPr>
              <a:t>If an </a:t>
            </a:r>
            <a:r>
              <a:rPr lang="en-US" b="1" dirty="0">
                <a:solidFill>
                  <a:srgbClr val="465359"/>
                </a:solidFill>
              </a:rPr>
              <a:t>emergency,</a:t>
            </a:r>
            <a:r>
              <a:rPr lang="en-US" dirty="0">
                <a:solidFill>
                  <a:srgbClr val="465359"/>
                </a:solidFill>
              </a:rPr>
              <a:t> the second opinion must be done within </a:t>
            </a:r>
            <a:r>
              <a:rPr lang="en-US" b="1" dirty="0">
                <a:solidFill>
                  <a:srgbClr val="465359"/>
                </a:solidFill>
              </a:rPr>
              <a:t>24 hours.</a:t>
            </a:r>
          </a:p>
        </p:txBody>
      </p:sp>
    </p:spTree>
    <p:extLst>
      <p:ext uri="{BB962C8B-B14F-4D97-AF65-F5344CB8AC3E}">
        <p14:creationId xmlns:p14="http://schemas.microsoft.com/office/powerpoint/2010/main" val="170479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51E4-B1F5-4C09-8C83-9D07542D7730}"/>
              </a:ext>
            </a:extLst>
          </p:cNvPr>
          <p:cNvSpPr>
            <a:spLocks noGrp="1"/>
          </p:cNvSpPr>
          <p:nvPr>
            <p:ph type="title"/>
          </p:nvPr>
        </p:nvSpPr>
        <p:spPr/>
        <p:txBody>
          <a:bodyPr/>
          <a:lstStyle/>
          <a:p>
            <a:r>
              <a:rPr lang="en-US" dirty="0"/>
              <a:t>grievances</a:t>
            </a:r>
          </a:p>
        </p:txBody>
      </p:sp>
      <p:sp>
        <p:nvSpPr>
          <p:cNvPr id="3" name="Text Placeholder 2">
            <a:extLst>
              <a:ext uri="{FF2B5EF4-FFF2-40B4-BE49-F238E27FC236}">
                <a16:creationId xmlns:a16="http://schemas.microsoft.com/office/drawing/2014/main" id="{30CF62C4-A2A4-4056-AB59-502BC9D6707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D0D3A3B-F368-4D28-9FF2-F5A98ECD1DC6}"/>
              </a:ext>
            </a:extLst>
          </p:cNvPr>
          <p:cNvSpPr>
            <a:spLocks noGrp="1"/>
          </p:cNvSpPr>
          <p:nvPr>
            <p:ph type="sldNum" sz="quarter" idx="12"/>
          </p:nvPr>
        </p:nvSpPr>
        <p:spPr/>
        <p:txBody>
          <a:bodyPr/>
          <a:lstStyle/>
          <a:p>
            <a:fld id="{159F479D-7533-4EEF-A06F-7CD2FE3DB90D}" type="slidenum">
              <a:rPr lang="en-US" noProof="0" smtClean="0"/>
              <a:t>9</a:t>
            </a:fld>
            <a:endParaRPr lang="en-US" noProof="0" dirty="0"/>
          </a:p>
        </p:txBody>
      </p:sp>
    </p:spTree>
    <p:extLst>
      <p:ext uri="{BB962C8B-B14F-4D97-AF65-F5344CB8AC3E}">
        <p14:creationId xmlns:p14="http://schemas.microsoft.com/office/powerpoint/2010/main" val="4054805159"/>
      </p:ext>
    </p:extLst>
  </p:cSld>
  <p:clrMapOvr>
    <a:masterClrMapping/>
  </p:clrMapOvr>
</p:sld>
</file>

<file path=ppt/theme/theme1.xml><?xml version="1.0" encoding="utf-8"?>
<a:theme xmlns:a="http://schemas.openxmlformats.org/drawingml/2006/main" name="DividendVTI">
  <a:themeElements>
    <a:clrScheme name="CMHPSM">
      <a:dk1>
        <a:srgbClr val="000000"/>
      </a:dk1>
      <a:lt1>
        <a:srgbClr val="FFFFFF"/>
      </a:lt1>
      <a:dk2>
        <a:srgbClr val="242F41"/>
      </a:dk2>
      <a:lt2>
        <a:srgbClr val="E2E6E8"/>
      </a:lt2>
      <a:accent1>
        <a:srgbClr val="5C9CA6"/>
      </a:accent1>
      <a:accent2>
        <a:srgbClr val="EDB57A"/>
      </a:accent2>
      <a:accent3>
        <a:srgbClr val="62A381"/>
      </a:accent3>
      <a:accent4>
        <a:srgbClr val="D88328"/>
      </a:accent4>
      <a:accent5>
        <a:srgbClr val="CBCBCB"/>
      </a:accent5>
      <a:accent6>
        <a:srgbClr val="7B91B6"/>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lassic corporate teach a course" id="{41B84632-9001-4FFB-9D4A-A5E65A757363}" vid="{1AB73DB2-BFAF-4D92-B76B-7C3C2519EA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AD4E0F-D5B9-4E85-A9F9-55FB534FCA93}">
  <ds:schemaRefs>
    <ds:schemaRef ds:uri="http://www.w3.org/XML/1998/namespace"/>
    <ds:schemaRef ds:uri="71af3243-3dd4-4a8d-8c0d-dd76da1f02a5"/>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16c05727-aa75-4e4a-9b5f-8a80a1165891"/>
    <ds:schemaRef ds:uri="http://schemas.microsoft.com/office/2006/metadata/properties"/>
  </ds:schemaRefs>
</ds:datastoreItem>
</file>

<file path=customXml/itemProps2.xml><?xml version="1.0" encoding="utf-8"?>
<ds:datastoreItem xmlns:ds="http://schemas.openxmlformats.org/officeDocument/2006/customXml" ds:itemID="{81225D5A-3A69-457C-B7D4-425712F5D40F}">
  <ds:schemaRefs>
    <ds:schemaRef ds:uri="http://schemas.microsoft.com/sharepoint/v3/contenttype/forms"/>
  </ds:schemaRefs>
</ds:datastoreItem>
</file>

<file path=customXml/itemProps3.xml><?xml version="1.0" encoding="utf-8"?>
<ds:datastoreItem xmlns:ds="http://schemas.openxmlformats.org/officeDocument/2006/customXml" ds:itemID="{70E7F611-2872-4820-B95F-32B269E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CMHPSM Powerpoint Template</Template>
  <TotalTime>1244</TotalTime>
  <Words>3307</Words>
  <Application>Microsoft Office PowerPoint</Application>
  <PresentationFormat>Widescreen</PresentationFormat>
  <Paragraphs>210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Gill Sans MT</vt:lpstr>
      <vt:lpstr>Wingdings</vt:lpstr>
      <vt:lpstr>Wingdings 2</vt:lpstr>
      <vt:lpstr>DividendVTI</vt:lpstr>
      <vt:lpstr>Grievance &amp; Appeals Training - 2021</vt:lpstr>
      <vt:lpstr>Purpose of G &amp; A Training</vt:lpstr>
      <vt:lpstr>Introduction</vt:lpstr>
      <vt:lpstr>Grievance &amp; appeals policy</vt:lpstr>
      <vt:lpstr>General grievance &amp; Appeals standards</vt:lpstr>
      <vt:lpstr>Grievance &amp; appeal options</vt:lpstr>
      <vt:lpstr>Second Opinions</vt:lpstr>
      <vt:lpstr>Second opinions</vt:lpstr>
      <vt:lpstr>grievances</vt:lpstr>
      <vt:lpstr>Grievance Definitions</vt:lpstr>
      <vt:lpstr>Grievance Process</vt:lpstr>
      <vt:lpstr>Appeals</vt:lpstr>
      <vt:lpstr>Appeal definitions</vt:lpstr>
      <vt:lpstr>Access to record</vt:lpstr>
      <vt:lpstr>Medicaid consumer appeal rights</vt:lpstr>
      <vt:lpstr>Expedited appeal rights for consumers with Medicaid</vt:lpstr>
      <vt:lpstr>Decision that give Medicaid consumers grievance but not appeal rights</vt:lpstr>
      <vt:lpstr>Medicaid appeal timeframes</vt:lpstr>
      <vt:lpstr>Appeal rights for non-Medicaid consumers</vt:lpstr>
      <vt:lpstr>Non-Medicaid appeals timeframes</vt:lpstr>
      <vt:lpstr>Ways providers can be involved in appeals</vt:lpstr>
      <vt:lpstr>Providing notice of appeal rights  (Medicaid and Non-Medicaid)</vt:lpstr>
      <vt:lpstr>Information required in a notice of appeal rights</vt:lpstr>
      <vt:lpstr>Local appeal process</vt:lpstr>
      <vt:lpstr>Medicaid internal appeal requirements</vt:lpstr>
      <vt:lpstr>Non-Medicaid local appeal process</vt:lpstr>
      <vt:lpstr>State level appeal processes</vt:lpstr>
      <vt:lpstr>Medicaid state fair hearing</vt:lpstr>
      <vt:lpstr>Non-Medicaid state level appeal (Alternative dispute resolution process)</vt:lpstr>
      <vt:lpstr>Role of fair hearings officer</vt:lpstr>
      <vt:lpstr>Where to go for help 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Biddle</dc:creator>
  <cp:lastModifiedBy>Christina Biddle</cp:lastModifiedBy>
  <cp:revision>3</cp:revision>
  <dcterms:created xsi:type="dcterms:W3CDTF">2022-01-12T19:51:59Z</dcterms:created>
  <dcterms:modified xsi:type="dcterms:W3CDTF">2022-01-13T16:36:47Z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